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613" r:id="rId3"/>
    <p:sldId id="614" r:id="rId4"/>
    <p:sldId id="615" r:id="rId5"/>
    <p:sldId id="616" r:id="rId6"/>
    <p:sldId id="617" r:id="rId7"/>
    <p:sldId id="618" r:id="rId8"/>
    <p:sldId id="619" r:id="rId9"/>
    <p:sldId id="620" r:id="rId10"/>
    <p:sldId id="621" r:id="rId11"/>
    <p:sldId id="622" r:id="rId12"/>
    <p:sldId id="624" r:id="rId13"/>
    <p:sldId id="625" r:id="rId14"/>
    <p:sldId id="626" r:id="rId15"/>
    <p:sldId id="627" r:id="rId16"/>
    <p:sldId id="628" r:id="rId17"/>
    <p:sldId id="629" r:id="rId18"/>
    <p:sldId id="630" r:id="rId19"/>
    <p:sldId id="631" r:id="rId20"/>
    <p:sldId id="632" r:id="rId21"/>
    <p:sldId id="633" r:id="rId22"/>
    <p:sldId id="634" r:id="rId23"/>
    <p:sldId id="635" r:id="rId24"/>
    <p:sldId id="636" r:id="rId25"/>
    <p:sldId id="637" r:id="rId26"/>
    <p:sldId id="638" r:id="rId27"/>
    <p:sldId id="640" r:id="rId28"/>
    <p:sldId id="641" r:id="rId29"/>
    <p:sldId id="642" r:id="rId30"/>
    <p:sldId id="643" r:id="rId31"/>
    <p:sldId id="670" r:id="rId32"/>
    <p:sldId id="644" r:id="rId33"/>
    <p:sldId id="645" r:id="rId34"/>
    <p:sldId id="646" r:id="rId35"/>
    <p:sldId id="647" r:id="rId36"/>
    <p:sldId id="648" r:id="rId37"/>
    <p:sldId id="649" r:id="rId38"/>
    <p:sldId id="650" r:id="rId39"/>
    <p:sldId id="651" r:id="rId40"/>
    <p:sldId id="652" r:id="rId41"/>
    <p:sldId id="653" r:id="rId42"/>
    <p:sldId id="654" r:id="rId43"/>
    <p:sldId id="662" r:id="rId44"/>
    <p:sldId id="655" r:id="rId45"/>
    <p:sldId id="663" r:id="rId46"/>
    <p:sldId id="656" r:id="rId47"/>
    <p:sldId id="657" r:id="rId48"/>
    <p:sldId id="659" r:id="rId49"/>
    <p:sldId id="660" r:id="rId50"/>
    <p:sldId id="664" r:id="rId51"/>
    <p:sldId id="665" r:id="rId52"/>
    <p:sldId id="666" r:id="rId53"/>
    <p:sldId id="667" r:id="rId54"/>
    <p:sldId id="668" r:id="rId55"/>
    <p:sldId id="669" r:id="rId56"/>
    <p:sldId id="612" r:id="rId57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416" autoAdjust="0"/>
  </p:normalViewPr>
  <p:slideViewPr>
    <p:cSldViewPr>
      <p:cViewPr varScale="1">
        <p:scale>
          <a:sx n="54" d="100"/>
          <a:sy n="54" d="100"/>
        </p:scale>
        <p:origin x="1104" y="66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51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69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38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2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73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46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89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26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742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0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339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042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65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746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781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756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885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705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9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00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8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2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77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Data Structures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University of </a:t>
            </a:r>
            <a:r>
              <a:rPr lang="en-MY" sz="1400" b="1" i="1" kern="1200" baseline="0" dirty="0" err="1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Basrah</a:t>
            </a:r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4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7422" y="1172924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Data Structures</a:t>
            </a: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 8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090913" y="255697"/>
            <a:ext cx="9144000" cy="1340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MY" dirty="0"/>
              <a:t>College of Computer Science and Information Technology</a:t>
            </a:r>
          </a:p>
          <a:p>
            <a:r>
              <a:rPr lang="en-MY" dirty="0"/>
              <a:t>Department of Computer Science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0768AC-7770-AD21-669F-9C22097A8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3710" y="3727754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Graphs- Shortest Paths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5772-66EA-E4BA-9E26-37CD0B77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6BEA-C40D-2D57-46DC-FDF7642110E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736" y="2090804"/>
            <a:ext cx="7213604" cy="503575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48352F8-D1C6-AF38-BFE8-A58283E17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460828"/>
              </p:ext>
            </p:extLst>
          </p:nvPr>
        </p:nvGraphicFramePr>
        <p:xfrm>
          <a:off x="379416" y="3166120"/>
          <a:ext cx="5953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0">
                  <a:extLst>
                    <a:ext uri="{9D8B030D-6E8A-4147-A177-3AD203B41FA5}">
                      <a16:colId xmlns:a16="http://schemas.microsoft.com/office/drawing/2014/main" val="531804140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93506575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905133574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725353465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08170944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24480872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2885961598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41961246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3841330260"/>
                    </a:ext>
                  </a:extLst>
                </a:gridCol>
              </a:tblGrid>
              <a:tr h="359448">
                <a:tc>
                  <a:txBody>
                    <a:bodyPr/>
                    <a:lstStyle/>
                    <a:p>
                      <a:pPr algn="ctr"/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086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2034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0138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2756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7817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7517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2600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842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4768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84A4B923-FB3E-7048-F895-6F979751104E}"/>
              </a:ext>
            </a:extLst>
          </p:cNvPr>
          <p:cNvSpPr/>
          <p:nvPr/>
        </p:nvSpPr>
        <p:spPr>
          <a:xfrm>
            <a:off x="11841348" y="614418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EA964043-6725-8DE4-972A-1A12BD6B1D60}"/>
              </a:ext>
            </a:extLst>
          </p:cNvPr>
          <p:cNvSpPr txBox="1"/>
          <p:nvPr/>
        </p:nvSpPr>
        <p:spPr>
          <a:xfrm>
            <a:off x="644104" y="2318123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800" b="1" u="sng" dirty="0"/>
              <a:t>Find the minimum vertices.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09E205-4470-060B-F5BC-83DDA39E3ED1}"/>
              </a:ext>
            </a:extLst>
          </p:cNvPr>
          <p:cNvCxnSpPr>
            <a:cxnSpLocks/>
          </p:cNvCxnSpPr>
          <p:nvPr/>
        </p:nvCxnSpPr>
        <p:spPr>
          <a:xfrm flipH="1" flipV="1">
            <a:off x="10149160" y="5902424"/>
            <a:ext cx="1692188" cy="565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60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5772-66EA-E4BA-9E26-37CD0B77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6BEA-C40D-2D57-46DC-FDF7642110E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736" y="2090804"/>
            <a:ext cx="7213604" cy="503575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48352F8-D1C6-AF38-BFE8-A58283E17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095271"/>
              </p:ext>
            </p:extLst>
          </p:nvPr>
        </p:nvGraphicFramePr>
        <p:xfrm>
          <a:off x="379416" y="3166120"/>
          <a:ext cx="5953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0">
                  <a:extLst>
                    <a:ext uri="{9D8B030D-6E8A-4147-A177-3AD203B41FA5}">
                      <a16:colId xmlns:a16="http://schemas.microsoft.com/office/drawing/2014/main" val="531804140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93506575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905133574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725353465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08170944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24480872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2885961598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41961246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3841330260"/>
                    </a:ext>
                  </a:extLst>
                </a:gridCol>
              </a:tblGrid>
              <a:tr h="359448">
                <a:tc>
                  <a:txBody>
                    <a:bodyPr/>
                    <a:lstStyle/>
                    <a:p>
                      <a:pPr algn="ctr"/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086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2034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0138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2756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7817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2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en-MY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7517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2600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842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4768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84A4B923-FB3E-7048-F895-6F979751104E}"/>
              </a:ext>
            </a:extLst>
          </p:cNvPr>
          <p:cNvSpPr/>
          <p:nvPr/>
        </p:nvSpPr>
        <p:spPr>
          <a:xfrm>
            <a:off x="9615502" y="557838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EA964043-6725-8DE4-972A-1A12BD6B1D60}"/>
              </a:ext>
            </a:extLst>
          </p:cNvPr>
          <p:cNvSpPr txBox="1"/>
          <p:nvPr/>
        </p:nvSpPr>
        <p:spPr>
          <a:xfrm>
            <a:off x="644104" y="2318123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800" b="1" u="sng" dirty="0"/>
              <a:t>Find the minimum vertices.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09E205-4470-060B-F5BC-83DDA39E3ED1}"/>
              </a:ext>
            </a:extLst>
          </p:cNvPr>
          <p:cNvCxnSpPr>
            <a:cxnSpLocks/>
          </p:cNvCxnSpPr>
          <p:nvPr/>
        </p:nvCxnSpPr>
        <p:spPr>
          <a:xfrm flipH="1" flipV="1">
            <a:off x="7128025" y="5045820"/>
            <a:ext cx="2779090" cy="8566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47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5772-66EA-E4BA-9E26-37CD0B77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6BEA-C40D-2D57-46DC-FDF7642110E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736" y="2090804"/>
            <a:ext cx="7213604" cy="503575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48352F8-D1C6-AF38-BFE8-A58283E17F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9416" y="3166120"/>
          <a:ext cx="5953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0">
                  <a:extLst>
                    <a:ext uri="{9D8B030D-6E8A-4147-A177-3AD203B41FA5}">
                      <a16:colId xmlns:a16="http://schemas.microsoft.com/office/drawing/2014/main" val="531804140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93506575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905133574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725353465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08170944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24480872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2885961598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41961246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3841330260"/>
                    </a:ext>
                  </a:extLst>
                </a:gridCol>
              </a:tblGrid>
              <a:tr h="359448">
                <a:tc>
                  <a:txBody>
                    <a:bodyPr/>
                    <a:lstStyle/>
                    <a:p>
                      <a:pPr algn="ctr"/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086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2034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0138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2756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7817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250</a:t>
                      </a:r>
                      <a:endParaRPr lang="en-MY" dirty="0">
                        <a:highlight>
                          <a:srgbClr val="FF00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7517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2600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842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4768"/>
                  </a:ext>
                </a:extLst>
              </a:tr>
            </a:tbl>
          </a:graphicData>
        </a:graphic>
      </p:graphicFrame>
      <p:sp>
        <p:nvSpPr>
          <p:cNvPr id="3" name="TextBox 11">
            <a:extLst>
              <a:ext uri="{FF2B5EF4-FFF2-40B4-BE49-F238E27FC236}">
                <a16:creationId xmlns:a16="http://schemas.microsoft.com/office/drawing/2014/main" id="{EA964043-6725-8DE4-972A-1A12BD6B1D60}"/>
              </a:ext>
            </a:extLst>
          </p:cNvPr>
          <p:cNvSpPr txBox="1"/>
          <p:nvPr/>
        </p:nvSpPr>
        <p:spPr>
          <a:xfrm>
            <a:off x="644104" y="2318123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800" b="1" u="sng" dirty="0"/>
              <a:t>Find the minimum vertices.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508C32-CF41-AA6F-0970-69A1B0BD40BC}"/>
              </a:ext>
            </a:extLst>
          </p:cNvPr>
          <p:cNvSpPr txBox="1"/>
          <p:nvPr/>
        </p:nvSpPr>
        <p:spPr>
          <a:xfrm>
            <a:off x="674724" y="6687068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800" b="1" dirty="0"/>
              <a:t>We will start from the vertex 6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CF0E783-525A-B043-E79B-66BAD764BADB}"/>
              </a:ext>
            </a:extLst>
          </p:cNvPr>
          <p:cNvSpPr/>
          <p:nvPr/>
        </p:nvSpPr>
        <p:spPr>
          <a:xfrm>
            <a:off x="12309400" y="3310136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1AB3D8-37F0-1BBE-BB1D-35D6B88624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8090" y="5903061"/>
            <a:ext cx="2738981" cy="145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02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163391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3454152"/>
            <a:ext cx="8413902" cy="3859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71275CB-F0D6-FC54-EAA6-F8E60BDC38DF}"/>
              </a:ext>
            </a:extLst>
          </p:cNvPr>
          <p:cNvSpPr/>
          <p:nvPr/>
        </p:nvSpPr>
        <p:spPr>
          <a:xfrm>
            <a:off x="13209137" y="1953396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A4A6825-1167-57B0-2B90-8B6D1A513464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7B51D-10D7-655E-B3F4-D006242DF7B4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52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228678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3454152"/>
            <a:ext cx="8413902" cy="3859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71275CB-F0D6-FC54-EAA6-F8E60BDC38DF}"/>
              </a:ext>
            </a:extLst>
          </p:cNvPr>
          <p:cNvSpPr/>
          <p:nvPr/>
        </p:nvSpPr>
        <p:spPr>
          <a:xfrm>
            <a:off x="13209137" y="1953396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A4A6825-1167-57B0-2B90-8B6D1A513464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7B51D-10D7-655E-B3F4-D006242DF7B4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E7B77A-FB8F-93D9-5674-90E825965BA6}"/>
              </a:ext>
            </a:extLst>
          </p:cNvPr>
          <p:cNvSpPr/>
          <p:nvPr/>
        </p:nvSpPr>
        <p:spPr>
          <a:xfrm>
            <a:off x="2948359" y="2158008"/>
            <a:ext cx="5472607" cy="1152128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8ED76E-56D7-D75E-0CC3-9D23F46459C0}"/>
              </a:ext>
            </a:extLst>
          </p:cNvPr>
          <p:cNvSpPr txBox="1"/>
          <p:nvPr/>
        </p:nvSpPr>
        <p:spPr>
          <a:xfrm>
            <a:off x="4614805" y="1790430"/>
            <a:ext cx="2156761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highlight>
                  <a:srgbClr val="FF0000"/>
                </a:highlight>
              </a:rPr>
              <a:t>select min vertex</a:t>
            </a:r>
          </a:p>
        </p:txBody>
      </p:sp>
    </p:spTree>
    <p:extLst>
      <p:ext uri="{BB962C8B-B14F-4D97-AF65-F5344CB8AC3E}">
        <p14:creationId xmlns:p14="http://schemas.microsoft.com/office/powerpoint/2010/main" val="518287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855908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3454152"/>
            <a:ext cx="8413902" cy="3859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71275CB-F0D6-FC54-EAA6-F8E60BDC38DF}"/>
              </a:ext>
            </a:extLst>
          </p:cNvPr>
          <p:cNvSpPr/>
          <p:nvPr/>
        </p:nvSpPr>
        <p:spPr>
          <a:xfrm>
            <a:off x="13209137" y="1953396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A4A6825-1167-57B0-2B90-8B6D1A513464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7B51D-10D7-655E-B3F4-D006242DF7B4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E7B77A-FB8F-93D9-5674-90E825965BA6}"/>
              </a:ext>
            </a:extLst>
          </p:cNvPr>
          <p:cNvSpPr/>
          <p:nvPr/>
        </p:nvSpPr>
        <p:spPr>
          <a:xfrm>
            <a:off x="6116712" y="2158007"/>
            <a:ext cx="751291" cy="1286891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8ED76E-56D7-D75E-0CC3-9D23F46459C0}"/>
              </a:ext>
            </a:extLst>
          </p:cNvPr>
          <p:cNvSpPr txBox="1"/>
          <p:nvPr/>
        </p:nvSpPr>
        <p:spPr>
          <a:xfrm>
            <a:off x="4614805" y="1790430"/>
            <a:ext cx="2156761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highlight>
                  <a:srgbClr val="FF0000"/>
                </a:highlight>
              </a:rPr>
              <a:t>select min vertex</a:t>
            </a:r>
          </a:p>
        </p:txBody>
      </p:sp>
    </p:spTree>
    <p:extLst>
      <p:ext uri="{BB962C8B-B14F-4D97-AF65-F5344CB8AC3E}">
        <p14:creationId xmlns:p14="http://schemas.microsoft.com/office/powerpoint/2010/main" val="3535253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324774"/>
              </p:ext>
            </p:extLst>
          </p:nvPr>
        </p:nvGraphicFramePr>
        <p:xfrm>
          <a:off x="7065" y="1869973"/>
          <a:ext cx="8413902" cy="5551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5+4=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5+7=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5+8=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4246240"/>
            <a:ext cx="8413902" cy="31748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4=(1500 or 1250)=1250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7B51D-10D7-655E-B3F4-D006242DF7B4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E7B77A-FB8F-93D9-5674-90E825965BA6}"/>
              </a:ext>
            </a:extLst>
          </p:cNvPr>
          <p:cNvSpPr/>
          <p:nvPr/>
        </p:nvSpPr>
        <p:spPr>
          <a:xfrm>
            <a:off x="2228280" y="2695494"/>
            <a:ext cx="751291" cy="749404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36766" y="2053504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9DA43F1-40F1-8FEC-48EC-414C2AF5AB4D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27D9A0-19B2-AA74-9A7B-AF7672AF2F35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B4E5943-051D-3315-EC01-5928BB0D00B4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56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534373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4102224"/>
            <a:ext cx="8413902" cy="3211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7B51D-10D7-655E-B3F4-D006242DF7B4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58712" y="2029765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9DA43F1-40F1-8FEC-48EC-414C2AF5AB4D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96DDC-E458-BC9B-9081-198462AE2015}"/>
              </a:ext>
            </a:extLst>
          </p:cNvPr>
          <p:cNvSpPr/>
          <p:nvPr/>
        </p:nvSpPr>
        <p:spPr>
          <a:xfrm>
            <a:off x="3100759" y="3411469"/>
            <a:ext cx="5472607" cy="69075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F75EEA-F55A-D7AC-73A7-D7AB03307904}"/>
              </a:ext>
            </a:extLst>
          </p:cNvPr>
          <p:cNvSpPr txBox="1"/>
          <p:nvPr/>
        </p:nvSpPr>
        <p:spPr>
          <a:xfrm>
            <a:off x="4767205" y="3043891"/>
            <a:ext cx="2156761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highlight>
                  <a:srgbClr val="FF0000"/>
                </a:highlight>
              </a:rPr>
              <a:t>select min vertex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470C4C4-1903-E659-13E6-97B2C858A3C2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B7397F-378A-C609-2ADB-9F22F44A363B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552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412905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4102224"/>
            <a:ext cx="8413902" cy="3211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97B51D-10D7-655E-B3F4-D006242DF7B4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47896" y="2038351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9DA43F1-40F1-8FEC-48EC-414C2AF5AB4D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96DDC-E458-BC9B-9081-198462AE2015}"/>
              </a:ext>
            </a:extLst>
          </p:cNvPr>
          <p:cNvSpPr/>
          <p:nvPr/>
        </p:nvSpPr>
        <p:spPr>
          <a:xfrm>
            <a:off x="6771566" y="3411469"/>
            <a:ext cx="857314" cy="69075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F75EEA-F55A-D7AC-73A7-D7AB03307904}"/>
              </a:ext>
            </a:extLst>
          </p:cNvPr>
          <p:cNvSpPr txBox="1"/>
          <p:nvPr/>
        </p:nvSpPr>
        <p:spPr>
          <a:xfrm>
            <a:off x="4767205" y="3043891"/>
            <a:ext cx="2156761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highlight>
                  <a:srgbClr val="FF0000"/>
                </a:highlight>
              </a:rPr>
              <a:t>select min vertex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A6D3C68-FB4D-2DBF-A21D-2276F2CE7C05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886E33-1C37-069A-6832-575259EAB43C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418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333928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solidFill>
                            <a:srgbClr val="FF0000"/>
                          </a:solidFill>
                          <a:effectLst/>
                        </a:rPr>
                        <a:t>1650</a:t>
                      </a:r>
                      <a:endParaRPr lang="en-MY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4701360"/>
            <a:ext cx="8413902" cy="26124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(5,6,7,8)=(250</a:t>
            </a:r>
            <a:r>
              <a:rPr lang="en-US" dirty="0">
                <a:solidFill>
                  <a:sysClr val="windowText" lastClr="000000"/>
                </a:solidFill>
              </a:rPr>
              <a:t> + 900 + 1000) = 2150 &gt; </a:t>
            </a:r>
            <a:r>
              <a:rPr lang="en-US" dirty="0">
                <a:solidFill>
                  <a:srgbClr val="FF0000"/>
                </a:solidFill>
              </a:rPr>
              <a:t>1650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2BEEA3-1819-B714-3523-882A1E4D486B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DD1F79-194C-5D97-8A2E-2D281C44921D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68E966-D120-FC7E-509A-7FDAA15ECC4B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918DB9-9FD9-A787-E203-D20EAB6E1DCE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65A4F1-1162-975A-9D2F-B422C72E51A8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B81DA6-9233-9441-13D2-045F02D9D185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16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CA3C6-69EB-6CC4-34D3-6469D851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C3840-830D-1278-FCC5-9A038460B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b="1" dirty="0"/>
              <a:t>Dijkstra's algorithm </a:t>
            </a:r>
            <a:r>
              <a:rPr lang="en-MY" sz="2400" dirty="0"/>
              <a:t>- is a solution to </a:t>
            </a:r>
            <a:r>
              <a:rPr lang="en-MY" sz="2400" dirty="0">
                <a:solidFill>
                  <a:srgbClr val="FF0000"/>
                </a:solidFill>
              </a:rPr>
              <a:t>the single-source shortest path </a:t>
            </a:r>
            <a:r>
              <a:rPr lang="en-MY" sz="2400" dirty="0"/>
              <a:t>problem in graph theory. </a:t>
            </a:r>
          </a:p>
          <a:p>
            <a:pPr marL="0" indent="0">
              <a:buNone/>
            </a:pPr>
            <a:endParaRPr lang="en-MY" sz="2400" dirty="0"/>
          </a:p>
          <a:p>
            <a:r>
              <a:rPr lang="en-MY" sz="2400" b="1" dirty="0"/>
              <a:t>Works</a:t>
            </a:r>
            <a:r>
              <a:rPr lang="en-MY" sz="2400" dirty="0"/>
              <a:t> on both </a:t>
            </a:r>
            <a:r>
              <a:rPr lang="en-MY" sz="2400" dirty="0">
                <a:solidFill>
                  <a:srgbClr val="FF0000"/>
                </a:solidFill>
              </a:rPr>
              <a:t>directed</a:t>
            </a:r>
            <a:r>
              <a:rPr lang="en-MY" sz="2400" dirty="0"/>
              <a:t> and </a:t>
            </a:r>
            <a:r>
              <a:rPr lang="en-MY" sz="2400" dirty="0">
                <a:solidFill>
                  <a:srgbClr val="FF0000"/>
                </a:solidFill>
              </a:rPr>
              <a:t>undirected</a:t>
            </a:r>
            <a:r>
              <a:rPr lang="en-MY" sz="2400" dirty="0"/>
              <a:t> graphs. However, all edges must have </a:t>
            </a:r>
            <a:r>
              <a:rPr lang="en-MY" sz="2400" dirty="0">
                <a:solidFill>
                  <a:srgbClr val="FF0000"/>
                </a:solidFill>
              </a:rPr>
              <a:t>nonnegative</a:t>
            </a:r>
            <a:r>
              <a:rPr lang="en-MY" sz="2400" dirty="0"/>
              <a:t> weights.</a:t>
            </a:r>
          </a:p>
          <a:p>
            <a:r>
              <a:rPr lang="en-MY" sz="2400" b="1" dirty="0"/>
              <a:t>Approach</a:t>
            </a:r>
            <a:r>
              <a:rPr lang="en-MY" sz="2400" dirty="0"/>
              <a:t>: </a:t>
            </a:r>
            <a:r>
              <a:rPr lang="en-MY" sz="2400" dirty="0">
                <a:solidFill>
                  <a:srgbClr val="FF0000"/>
                </a:solidFill>
              </a:rPr>
              <a:t>Greedy</a:t>
            </a:r>
          </a:p>
          <a:p>
            <a:endParaRPr lang="en-MY" sz="2400" dirty="0"/>
          </a:p>
          <a:p>
            <a:r>
              <a:rPr lang="en-MY" sz="2400" b="1" dirty="0"/>
              <a:t>Input</a:t>
            </a:r>
            <a:r>
              <a:rPr lang="en-MY" sz="2400" dirty="0"/>
              <a:t>: Weighted graph G={E,V} and source vertex </a:t>
            </a:r>
            <a:r>
              <a:rPr lang="en-MY" sz="2400" dirty="0" err="1"/>
              <a:t>v∈V</a:t>
            </a:r>
            <a:r>
              <a:rPr lang="en-MY" sz="2400" dirty="0"/>
              <a:t>, such that all edge weights are </a:t>
            </a:r>
            <a:r>
              <a:rPr lang="en-MY" sz="2400" dirty="0">
                <a:solidFill>
                  <a:srgbClr val="FF0000"/>
                </a:solidFill>
              </a:rPr>
              <a:t>nonnegative</a:t>
            </a:r>
          </a:p>
          <a:p>
            <a:r>
              <a:rPr lang="en-MY" sz="2400" dirty="0"/>
              <a:t> </a:t>
            </a:r>
          </a:p>
          <a:p>
            <a:r>
              <a:rPr lang="en-MY" sz="2400" b="1" dirty="0"/>
              <a:t>Output</a:t>
            </a:r>
            <a:r>
              <a:rPr lang="en-MY" sz="2400" dirty="0"/>
              <a:t>: Lengths of shortest paths (or the shortest paths themselves) from a given source vertex </a:t>
            </a:r>
            <a:r>
              <a:rPr lang="en-MY" sz="2400" dirty="0" err="1"/>
              <a:t>v∈V</a:t>
            </a:r>
            <a:r>
              <a:rPr lang="en-MY" sz="2400" dirty="0"/>
              <a:t>  to all other vertices</a:t>
            </a: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9E388-4680-2D1C-496C-59AF50CDD70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8348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750705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solidFill>
                            <a:srgbClr val="FF0000"/>
                          </a:solidFill>
                          <a:effectLst/>
                        </a:rPr>
                        <a:t>1650</a:t>
                      </a:r>
                      <a:endParaRPr lang="en-MY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4758942"/>
            <a:ext cx="8413902" cy="26124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2BEEA3-1819-B714-3523-882A1E4D486B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DD1F79-194C-5D97-8A2E-2D281C44921D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68E966-D120-FC7E-509A-7FDAA15ECC4B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918DB9-9FD9-A787-E203-D20EAB6E1DCE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65A4F1-1162-975A-9D2F-B422C72E51A8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B81DA6-9233-9441-13D2-045F02D9D185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0DCC3CF-1A71-75BA-C289-7014647442E7}"/>
              </a:ext>
            </a:extLst>
          </p:cNvPr>
          <p:cNvSpPr/>
          <p:nvPr/>
        </p:nvSpPr>
        <p:spPr>
          <a:xfrm>
            <a:off x="3028587" y="3988220"/>
            <a:ext cx="5472607" cy="69075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C7EAA5-3274-05E4-B342-06384D04FEF6}"/>
              </a:ext>
            </a:extLst>
          </p:cNvPr>
          <p:cNvSpPr txBox="1"/>
          <p:nvPr/>
        </p:nvSpPr>
        <p:spPr>
          <a:xfrm>
            <a:off x="4695033" y="3620642"/>
            <a:ext cx="2156761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highlight>
                  <a:srgbClr val="FF0000"/>
                </a:highlight>
              </a:rPr>
              <a:t>select min vertex</a:t>
            </a:r>
          </a:p>
        </p:txBody>
      </p:sp>
    </p:spTree>
    <p:extLst>
      <p:ext uri="{BB962C8B-B14F-4D97-AF65-F5344CB8AC3E}">
        <p14:creationId xmlns:p14="http://schemas.microsoft.com/office/powerpoint/2010/main" val="126174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976890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4758942"/>
            <a:ext cx="8413902" cy="26124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2BEEA3-1819-B714-3523-882A1E4D486B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DD1F79-194C-5D97-8A2E-2D281C44921D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68E966-D120-FC7E-509A-7FDAA15ECC4B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918DB9-9FD9-A787-E203-D20EAB6E1DCE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65A4F1-1162-975A-9D2F-B422C72E51A8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B81DA6-9233-9441-13D2-045F02D9D185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0DCC3CF-1A71-75BA-C289-7014647442E7}"/>
              </a:ext>
            </a:extLst>
          </p:cNvPr>
          <p:cNvSpPr/>
          <p:nvPr/>
        </p:nvSpPr>
        <p:spPr>
          <a:xfrm>
            <a:off x="5108600" y="3988220"/>
            <a:ext cx="648072" cy="69075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9984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220627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2450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5398368"/>
            <a:ext cx="8413902" cy="1972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chemeClr val="tx1"/>
              </a:solidFill>
              <a:highlight>
                <a:srgbClr val="FF0000"/>
              </a:highligh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2BEEA3-1819-B714-3523-882A1E4D486B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DD1F79-194C-5D97-8A2E-2D281C44921D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68E966-D120-FC7E-509A-7FDAA15ECC4B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918DB9-9FD9-A787-E203-D20EAB6E1DCE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65A4F1-1162-975A-9D2F-B422C72E51A8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B81DA6-9233-9441-13D2-045F02D9D185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ED85BFE-8ECF-E9C9-34D8-158E0FE431E5}"/>
              </a:ext>
            </a:extLst>
          </p:cNvPr>
          <p:cNvCxnSpPr>
            <a:cxnSpLocks/>
          </p:cNvCxnSpPr>
          <p:nvPr/>
        </p:nvCxnSpPr>
        <p:spPr>
          <a:xfrm flipH="1">
            <a:off x="10077152" y="2524980"/>
            <a:ext cx="1224136" cy="49712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88AD4A5-0A08-CD2A-CE2C-5CD579E6BB94}"/>
              </a:ext>
            </a:extLst>
          </p:cNvPr>
          <p:cNvSpPr/>
          <p:nvPr/>
        </p:nvSpPr>
        <p:spPr>
          <a:xfrm>
            <a:off x="3028587" y="4707613"/>
            <a:ext cx="5472607" cy="69075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C0B2EB-FA6B-4CE4-DDCB-03CEE96900E3}"/>
              </a:ext>
            </a:extLst>
          </p:cNvPr>
          <p:cNvSpPr txBox="1"/>
          <p:nvPr/>
        </p:nvSpPr>
        <p:spPr>
          <a:xfrm>
            <a:off x="4695033" y="4340035"/>
            <a:ext cx="2156761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highlight>
                  <a:srgbClr val="FF0000"/>
                </a:highlight>
              </a:rPr>
              <a:t>select min vertex</a:t>
            </a:r>
          </a:p>
        </p:txBody>
      </p:sp>
    </p:spTree>
    <p:extLst>
      <p:ext uri="{BB962C8B-B14F-4D97-AF65-F5344CB8AC3E}">
        <p14:creationId xmlns:p14="http://schemas.microsoft.com/office/powerpoint/2010/main" val="23069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824002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2450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5398368"/>
            <a:ext cx="8413902" cy="1972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chemeClr val="tx1"/>
              </a:solidFill>
              <a:highlight>
                <a:srgbClr val="FF0000"/>
              </a:highligh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2BEEA3-1819-B714-3523-882A1E4D486B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DD1F79-194C-5D97-8A2E-2D281C44921D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68E966-D120-FC7E-509A-7FDAA15ECC4B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918DB9-9FD9-A787-E203-D20EAB6E1DCE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65A4F1-1162-975A-9D2F-B422C72E51A8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B81DA6-9233-9441-13D2-045F02D9D185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ED85BFE-8ECF-E9C9-34D8-158E0FE431E5}"/>
              </a:ext>
            </a:extLst>
          </p:cNvPr>
          <p:cNvCxnSpPr>
            <a:cxnSpLocks/>
          </p:cNvCxnSpPr>
          <p:nvPr/>
        </p:nvCxnSpPr>
        <p:spPr>
          <a:xfrm flipH="1">
            <a:off x="10077152" y="2524980"/>
            <a:ext cx="1224136" cy="49712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88AD4A5-0A08-CD2A-CE2C-5CD579E6BB94}"/>
              </a:ext>
            </a:extLst>
          </p:cNvPr>
          <p:cNvSpPr/>
          <p:nvPr/>
        </p:nvSpPr>
        <p:spPr>
          <a:xfrm>
            <a:off x="7582290" y="4659284"/>
            <a:ext cx="792088" cy="69075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7708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367622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+∞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2450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highlight>
                            <a:srgbClr val="FF0000"/>
                          </a:highlight>
                        </a:rPr>
                        <a:t>3,350</a:t>
                      </a:r>
                      <a:endParaRPr lang="en-MY" sz="2000" b="1" dirty="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+∞</a:t>
                      </a:r>
                      <a:endParaRPr kumimoji="0" lang="en-MY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6046440"/>
            <a:ext cx="8413902" cy="132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(5,6,7,8,1)=(250+900+1000+1700)= 3,850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X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(5,6,8,1)=(250+1400+1700)= </a:t>
            </a:r>
            <a:r>
              <a:rPr lang="en-US" dirty="0">
                <a:solidFill>
                  <a:schemeClr val="tx1"/>
                </a:solidFill>
                <a:highlight>
                  <a:srgbClr val="FF0000"/>
                </a:highlight>
              </a:rPr>
              <a:t>3,350</a:t>
            </a:r>
            <a:endParaRPr lang="en-MY" dirty="0">
              <a:solidFill>
                <a:schemeClr val="tx1"/>
              </a:solidFill>
              <a:highlight>
                <a:srgbClr val="FF0000"/>
              </a:highligh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2BEEA3-1819-B714-3523-882A1E4D486B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DD1F79-194C-5D97-8A2E-2D281C44921D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68E966-D120-FC7E-509A-7FDAA15ECC4B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918DB9-9FD9-A787-E203-D20EAB6E1DCE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65A4F1-1162-975A-9D2F-B422C72E51A8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B81DA6-9233-9441-13D2-045F02D9D185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ED85BFE-8ECF-E9C9-34D8-158E0FE431E5}"/>
              </a:ext>
            </a:extLst>
          </p:cNvPr>
          <p:cNvCxnSpPr>
            <a:cxnSpLocks/>
          </p:cNvCxnSpPr>
          <p:nvPr/>
        </p:nvCxnSpPr>
        <p:spPr>
          <a:xfrm flipH="1">
            <a:off x="10077152" y="2524980"/>
            <a:ext cx="1224136" cy="49712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B588AD2-E8FA-D227-B125-40EBB5C535E0}"/>
              </a:ext>
            </a:extLst>
          </p:cNvPr>
          <p:cNvCxnSpPr>
            <a:cxnSpLocks/>
          </p:cNvCxnSpPr>
          <p:nvPr/>
        </p:nvCxnSpPr>
        <p:spPr>
          <a:xfrm flipH="1" flipV="1">
            <a:off x="9141048" y="4030216"/>
            <a:ext cx="1854562" cy="53568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8F3B320-0448-95E3-D4B7-55815026B95E}"/>
              </a:ext>
            </a:extLst>
          </p:cNvPr>
          <p:cNvSpPr/>
          <p:nvPr/>
        </p:nvSpPr>
        <p:spPr>
          <a:xfrm>
            <a:off x="2992244" y="5211672"/>
            <a:ext cx="5472607" cy="69075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BC15A1-073E-1E40-C26F-A6A5043AC49D}"/>
              </a:ext>
            </a:extLst>
          </p:cNvPr>
          <p:cNvSpPr txBox="1"/>
          <p:nvPr/>
        </p:nvSpPr>
        <p:spPr>
          <a:xfrm>
            <a:off x="4658690" y="4844094"/>
            <a:ext cx="2156761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highlight>
                  <a:srgbClr val="FF0000"/>
                </a:highlight>
              </a:rPr>
              <a:t>select min vertex</a:t>
            </a:r>
          </a:p>
        </p:txBody>
      </p:sp>
    </p:spTree>
    <p:extLst>
      <p:ext uri="{BB962C8B-B14F-4D97-AF65-F5344CB8AC3E}">
        <p14:creationId xmlns:p14="http://schemas.microsoft.com/office/powerpoint/2010/main" val="377584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500653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+∞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2450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highlight>
                            <a:srgbClr val="FF0000"/>
                          </a:highlight>
                        </a:rPr>
                        <a:t>3,350</a:t>
                      </a:r>
                      <a:endParaRPr lang="en-MY" sz="2000" b="0" dirty="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+∞</a:t>
                      </a:r>
                      <a:endParaRPr kumimoji="0" lang="en-MY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6046440"/>
            <a:ext cx="8413902" cy="132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(5,7,8,1)=(250+900+1000+1700)= 3,850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(5,6,8,1)=(250+1400+1700)= </a:t>
            </a:r>
            <a:r>
              <a:rPr lang="en-US" dirty="0">
                <a:solidFill>
                  <a:schemeClr val="tx1"/>
                </a:solidFill>
                <a:highlight>
                  <a:srgbClr val="FF0000"/>
                </a:highlight>
              </a:rPr>
              <a:t>3,350</a:t>
            </a:r>
            <a:endParaRPr lang="en-MY" dirty="0">
              <a:solidFill>
                <a:schemeClr val="tx1"/>
              </a:solidFill>
              <a:highlight>
                <a:srgbClr val="FF0000"/>
              </a:highligh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15A80F-78E6-5E75-546D-64F60434CD55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3348A7-0C29-F283-3574-CB2EE3C909BC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62BEEA3-1819-B714-3523-882A1E4D486B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DD1F79-194C-5D97-8A2E-2D281C44921D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68E966-D120-FC7E-509A-7FDAA15ECC4B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918DB9-9FD9-A787-E203-D20EAB6E1DCE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65A4F1-1162-975A-9D2F-B422C72E51A8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B81DA6-9233-9441-13D2-045F02D9D185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ED85BFE-8ECF-E9C9-34D8-158E0FE431E5}"/>
              </a:ext>
            </a:extLst>
          </p:cNvPr>
          <p:cNvCxnSpPr>
            <a:cxnSpLocks/>
          </p:cNvCxnSpPr>
          <p:nvPr/>
        </p:nvCxnSpPr>
        <p:spPr>
          <a:xfrm flipH="1">
            <a:off x="10077152" y="2524980"/>
            <a:ext cx="1224136" cy="49712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B588AD2-E8FA-D227-B125-40EBB5C535E0}"/>
              </a:ext>
            </a:extLst>
          </p:cNvPr>
          <p:cNvCxnSpPr>
            <a:cxnSpLocks/>
          </p:cNvCxnSpPr>
          <p:nvPr/>
        </p:nvCxnSpPr>
        <p:spPr>
          <a:xfrm flipH="1" flipV="1">
            <a:off x="9141048" y="4030216"/>
            <a:ext cx="1854562" cy="53568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8F3B320-0448-95E3-D4B7-55815026B95E}"/>
              </a:ext>
            </a:extLst>
          </p:cNvPr>
          <p:cNvSpPr/>
          <p:nvPr/>
        </p:nvSpPr>
        <p:spPr>
          <a:xfrm>
            <a:off x="4316513" y="5283677"/>
            <a:ext cx="864095" cy="69075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457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413492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+∞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2450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+∞</a:t>
                      </a:r>
                      <a:endParaRPr kumimoji="0" lang="en-MY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6680604"/>
            <a:ext cx="8413902" cy="6907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(5,6,,4,3,2)=(250+1000+1200+800)=3,250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(5,6,4,3,1)=(250+1000+1200+100)= 3,450 X</a:t>
            </a:r>
            <a:endParaRPr lang="en-MY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0FB083-7696-7EF4-7586-DAC3ECBFF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4EB024D-3416-867A-6D7A-64677E2E9AE3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9F6604-0340-E493-F4C4-4DC8FFAD7AAF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1F0E30-3E74-7E25-8D33-FACE636CF112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6A1519A-02C3-F864-4406-3481BF9AC089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10CBC4-DEF5-7A82-8CE4-8B4F3D9D5AEA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8941DEC-B9E1-5CEA-D125-32866381F308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84B011C-3504-C4D2-32A4-55CA37CA3875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B0FEFC0-D0F9-F658-F39D-5735D6273E0D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81F123-62A0-B418-7599-67F51BC10FC0}"/>
              </a:ext>
            </a:extLst>
          </p:cNvPr>
          <p:cNvCxnSpPr>
            <a:cxnSpLocks/>
          </p:cNvCxnSpPr>
          <p:nvPr/>
        </p:nvCxnSpPr>
        <p:spPr>
          <a:xfrm flipH="1">
            <a:off x="10077152" y="2524980"/>
            <a:ext cx="1224136" cy="49712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AF4B95-026B-2E77-C482-A21DA2AA0EDC}"/>
              </a:ext>
            </a:extLst>
          </p:cNvPr>
          <p:cNvCxnSpPr>
            <a:cxnSpLocks/>
          </p:cNvCxnSpPr>
          <p:nvPr/>
        </p:nvCxnSpPr>
        <p:spPr>
          <a:xfrm flipH="1" flipV="1">
            <a:off x="9141048" y="4030216"/>
            <a:ext cx="1854562" cy="53568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3663F0-992E-5507-0EB9-835296AF8722}"/>
              </a:ext>
            </a:extLst>
          </p:cNvPr>
          <p:cNvCxnSpPr>
            <a:cxnSpLocks/>
          </p:cNvCxnSpPr>
          <p:nvPr/>
        </p:nvCxnSpPr>
        <p:spPr>
          <a:xfrm flipH="1">
            <a:off x="9081657" y="3022104"/>
            <a:ext cx="863693" cy="36004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ED11B7-CAF9-49C6-FCDE-8A6E89D3731A}"/>
              </a:ext>
            </a:extLst>
          </p:cNvPr>
          <p:cNvCxnSpPr>
            <a:cxnSpLocks/>
          </p:cNvCxnSpPr>
          <p:nvPr/>
        </p:nvCxnSpPr>
        <p:spPr>
          <a:xfrm flipH="1">
            <a:off x="9081657" y="3128270"/>
            <a:ext cx="878089" cy="90194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748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946973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+∞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2450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+∞</a:t>
                      </a:r>
                      <a:endParaRPr kumimoji="0" lang="en-MY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7065" y="6680604"/>
            <a:ext cx="8413902" cy="6907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(5,6,,4,3,2)=(250+1000+1200+800)=3,250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(5,6,4,3,1)= )=(250+1000+1200+100)= 3,450 X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8F3B320-0448-95E3-D4B7-55815026B95E}"/>
              </a:ext>
            </a:extLst>
          </p:cNvPr>
          <p:cNvSpPr/>
          <p:nvPr/>
        </p:nvSpPr>
        <p:spPr>
          <a:xfrm>
            <a:off x="2948360" y="5989849"/>
            <a:ext cx="648071" cy="69075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0FB083-7696-7EF4-7586-DAC3ECBFF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4EB024D-3416-867A-6D7A-64677E2E9AE3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9F6604-0340-E493-F4C4-4DC8FFAD7AAF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1F0E30-3E74-7E25-8D33-FACE636CF112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6A1519A-02C3-F864-4406-3481BF9AC089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10CBC4-DEF5-7A82-8CE4-8B4F3D9D5AEA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8941DEC-B9E1-5CEA-D125-32866381F308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84B011C-3504-C4D2-32A4-55CA37CA3875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B0FEFC0-D0F9-F658-F39D-5735D6273E0D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81F123-62A0-B418-7599-67F51BC10FC0}"/>
              </a:ext>
            </a:extLst>
          </p:cNvPr>
          <p:cNvCxnSpPr>
            <a:cxnSpLocks/>
          </p:cNvCxnSpPr>
          <p:nvPr/>
        </p:nvCxnSpPr>
        <p:spPr>
          <a:xfrm flipH="1">
            <a:off x="10077152" y="2524980"/>
            <a:ext cx="1224136" cy="49712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AF4B95-026B-2E77-C482-A21DA2AA0EDC}"/>
              </a:ext>
            </a:extLst>
          </p:cNvPr>
          <p:cNvCxnSpPr>
            <a:cxnSpLocks/>
          </p:cNvCxnSpPr>
          <p:nvPr/>
        </p:nvCxnSpPr>
        <p:spPr>
          <a:xfrm flipH="1" flipV="1">
            <a:off x="9141048" y="4030216"/>
            <a:ext cx="1854562" cy="53568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3663F0-992E-5507-0EB9-835296AF8722}"/>
              </a:ext>
            </a:extLst>
          </p:cNvPr>
          <p:cNvCxnSpPr>
            <a:cxnSpLocks/>
          </p:cNvCxnSpPr>
          <p:nvPr/>
        </p:nvCxnSpPr>
        <p:spPr>
          <a:xfrm flipH="1">
            <a:off x="9081657" y="3022104"/>
            <a:ext cx="863693" cy="36004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ED11B7-CAF9-49C6-FCDE-8A6E89D3731A}"/>
              </a:ext>
            </a:extLst>
          </p:cNvPr>
          <p:cNvCxnSpPr>
            <a:cxnSpLocks/>
          </p:cNvCxnSpPr>
          <p:nvPr/>
        </p:nvCxnSpPr>
        <p:spPr>
          <a:xfrm flipH="1">
            <a:off x="9081657" y="3128270"/>
            <a:ext cx="878089" cy="9019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33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05040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+∞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2450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+∞</a:t>
                      </a:r>
                      <a:endParaRPr kumimoji="0" lang="en-MY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104760" y="7313778"/>
            <a:ext cx="8413902" cy="4586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(5,6,,4,3,2,1)=(250+1000+1200+800+300)= 3,550 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0FB083-7696-7EF4-7586-DAC3ECBFF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4EB024D-3416-867A-6D7A-64677E2E9AE3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9F6604-0340-E493-F4C4-4DC8FFAD7AAF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1F0E30-3E74-7E25-8D33-FACE636CF112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6A1519A-02C3-F864-4406-3481BF9AC089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10CBC4-DEF5-7A82-8CE4-8B4F3D9D5AEA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8941DEC-B9E1-5CEA-D125-32866381F308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84B011C-3504-C4D2-32A4-55CA37CA3875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B0FEFC0-D0F9-F658-F39D-5735D6273E0D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81F123-62A0-B418-7599-67F51BC10FC0}"/>
              </a:ext>
            </a:extLst>
          </p:cNvPr>
          <p:cNvCxnSpPr>
            <a:cxnSpLocks/>
          </p:cNvCxnSpPr>
          <p:nvPr/>
        </p:nvCxnSpPr>
        <p:spPr>
          <a:xfrm flipH="1">
            <a:off x="10077152" y="2524980"/>
            <a:ext cx="1224136" cy="49712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AF4B95-026B-2E77-C482-A21DA2AA0EDC}"/>
              </a:ext>
            </a:extLst>
          </p:cNvPr>
          <p:cNvCxnSpPr>
            <a:cxnSpLocks/>
          </p:cNvCxnSpPr>
          <p:nvPr/>
        </p:nvCxnSpPr>
        <p:spPr>
          <a:xfrm flipH="1" flipV="1">
            <a:off x="9141048" y="4030216"/>
            <a:ext cx="1854562" cy="53568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3663F0-992E-5507-0EB9-835296AF8722}"/>
              </a:ext>
            </a:extLst>
          </p:cNvPr>
          <p:cNvCxnSpPr>
            <a:cxnSpLocks/>
          </p:cNvCxnSpPr>
          <p:nvPr/>
        </p:nvCxnSpPr>
        <p:spPr>
          <a:xfrm flipH="1">
            <a:off x="9081657" y="3022104"/>
            <a:ext cx="863693" cy="36004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ED11B7-CAF9-49C6-FCDE-8A6E89D3731A}"/>
              </a:ext>
            </a:extLst>
          </p:cNvPr>
          <p:cNvCxnSpPr>
            <a:cxnSpLocks/>
          </p:cNvCxnSpPr>
          <p:nvPr/>
        </p:nvCxnSpPr>
        <p:spPr>
          <a:xfrm flipH="1">
            <a:off x="9081657" y="3128270"/>
            <a:ext cx="878089" cy="9019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A663C68D-49BD-38EA-9B50-0FE8C322DEF1}"/>
              </a:ext>
            </a:extLst>
          </p:cNvPr>
          <p:cNvCxnSpPr>
            <a:cxnSpLocks/>
          </p:cNvCxnSpPr>
          <p:nvPr/>
        </p:nvCxnSpPr>
        <p:spPr>
          <a:xfrm flipH="1">
            <a:off x="9032126" y="3485269"/>
            <a:ext cx="36534" cy="40093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434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B96165A-3D45-8005-3470-DF5E69D211B5}"/>
              </a:ext>
            </a:extLst>
          </p:cNvPr>
          <p:cNvSpPr txBox="1"/>
          <p:nvPr/>
        </p:nvSpPr>
        <p:spPr>
          <a:xfrm>
            <a:off x="3884464" y="4606281"/>
            <a:ext cx="2887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distance[6] is minimum</a:t>
            </a:r>
            <a:endParaRPr lang="en-M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1FFE0D2-4048-F3CA-1438-45AB8D8DA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453573"/>
              </p:ext>
            </p:extLst>
          </p:nvPr>
        </p:nvGraphicFramePr>
        <p:xfrm>
          <a:off x="7065" y="1869973"/>
          <a:ext cx="8413902" cy="54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352">
                  <a:extLst>
                    <a:ext uri="{9D8B030D-6E8A-4147-A177-3AD203B41FA5}">
                      <a16:colId xmlns:a16="http://schemas.microsoft.com/office/drawing/2014/main" val="3607595292"/>
                    </a:ext>
                  </a:extLst>
                </a:gridCol>
                <a:gridCol w="1469439">
                  <a:extLst>
                    <a:ext uri="{9D8B030D-6E8A-4147-A177-3AD203B41FA5}">
                      <a16:colId xmlns:a16="http://schemas.microsoft.com/office/drawing/2014/main" val="396416"/>
                    </a:ext>
                  </a:extLst>
                </a:gridCol>
                <a:gridCol w="584692">
                  <a:extLst>
                    <a:ext uri="{9D8B030D-6E8A-4147-A177-3AD203B41FA5}">
                      <a16:colId xmlns:a16="http://schemas.microsoft.com/office/drawing/2014/main" val="766639090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578849639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3135036775"/>
                    </a:ext>
                  </a:extLst>
                </a:gridCol>
                <a:gridCol w="725871">
                  <a:extLst>
                    <a:ext uri="{9D8B030D-6E8A-4147-A177-3AD203B41FA5}">
                      <a16:colId xmlns:a16="http://schemas.microsoft.com/office/drawing/2014/main" val="2680854568"/>
                    </a:ext>
                  </a:extLst>
                </a:gridCol>
                <a:gridCol w="670035">
                  <a:extLst>
                    <a:ext uri="{9D8B030D-6E8A-4147-A177-3AD203B41FA5}">
                      <a16:colId xmlns:a16="http://schemas.microsoft.com/office/drawing/2014/main" val="1724507905"/>
                    </a:ext>
                  </a:extLst>
                </a:gridCol>
                <a:gridCol w="358516">
                  <a:extLst>
                    <a:ext uri="{9D8B030D-6E8A-4147-A177-3AD203B41FA5}">
                      <a16:colId xmlns:a16="http://schemas.microsoft.com/office/drawing/2014/main" val="5904932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503512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9661058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4128020411"/>
                    </a:ext>
                  </a:extLst>
                </a:gridCol>
              </a:tblGrid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Iteration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Selected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9578148"/>
                  </a:ext>
                </a:extLst>
              </a:tr>
              <a:tr h="31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initial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6945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1500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97422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0362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1150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916796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+∞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+∞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2450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1250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87349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+∞</a:t>
                      </a:r>
                      <a:endParaRPr kumimoji="0" lang="en-MY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731807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6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5,6,7,4,8,3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1650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6448"/>
                  </a:ext>
                </a:extLst>
              </a:tr>
              <a:tr h="64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5,6,7,4,8,3,2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b="1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3,350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3250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2450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250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>
                          <a:effectLst/>
                        </a:rPr>
                        <a:t>1150</a:t>
                      </a:r>
                      <a:endParaRPr lang="en-MY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Y" sz="2000" b="1" dirty="0">
                          <a:effectLst/>
                        </a:rPr>
                        <a:t>1650</a:t>
                      </a:r>
                      <a:endParaRPr lang="en-MY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9291599"/>
                  </a:ext>
                </a:extLst>
              </a:tr>
            </a:tbl>
          </a:graphicData>
        </a:graphic>
      </p:graphicFrame>
      <p:sp>
        <p:nvSpPr>
          <p:cNvPr id="16" name="Title 15">
            <a:extLst>
              <a:ext uri="{FF2B5EF4-FFF2-40B4-BE49-F238E27FC236}">
                <a16:creationId xmlns:a16="http://schemas.microsoft.com/office/drawing/2014/main" id="{062ADC0D-D988-17D3-63A8-C852970F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MY" dirty="0"/>
              <a:t>Dijkstra’s algorithm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7DF1D-C46E-4A40-B496-6FF79591608D}"/>
              </a:ext>
            </a:extLst>
          </p:cNvPr>
          <p:cNvSpPr/>
          <p:nvPr/>
        </p:nvSpPr>
        <p:spPr>
          <a:xfrm>
            <a:off x="104760" y="7313778"/>
            <a:ext cx="8413902" cy="4586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(5,6,,4,3,2,1)=(250+1000+1200+800+300)= 3,550 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0FB083-7696-7EF4-7586-DAC3ECBFF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404" y="1848142"/>
            <a:ext cx="5329401" cy="3720410"/>
          </a:xfrm>
          <a:prstGeom prst="rect">
            <a:avLst/>
          </a:prstGeom>
          <a:noFill/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4EB024D-3416-867A-6D7A-64677E2E9AE3}"/>
              </a:ext>
            </a:extLst>
          </p:cNvPr>
          <p:cNvSpPr/>
          <p:nvPr/>
        </p:nvSpPr>
        <p:spPr>
          <a:xfrm>
            <a:off x="13198733" y="197887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9F6604-0340-E493-F4C4-4DC8FFAD7AAF}"/>
              </a:ext>
            </a:extLst>
          </p:cNvPr>
          <p:cNvCxnSpPr>
            <a:cxnSpLocks/>
          </p:cNvCxnSpPr>
          <p:nvPr/>
        </p:nvCxnSpPr>
        <p:spPr>
          <a:xfrm flipH="1" flipV="1">
            <a:off x="11245858" y="4701360"/>
            <a:ext cx="1462492" cy="43359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1F0E30-3E74-7E25-8D33-FACE636CF112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6A1519A-02C3-F864-4406-3481BF9AC089}"/>
              </a:ext>
            </a:extLst>
          </p:cNvPr>
          <p:cNvCxnSpPr>
            <a:cxnSpLocks/>
          </p:cNvCxnSpPr>
          <p:nvPr/>
        </p:nvCxnSpPr>
        <p:spPr>
          <a:xfrm flipH="1">
            <a:off x="12813456" y="3279362"/>
            <a:ext cx="334440" cy="169625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10CBC4-DEF5-7A82-8CE4-8B4F3D9D5AEA}"/>
              </a:ext>
            </a:extLst>
          </p:cNvPr>
          <p:cNvCxnSpPr>
            <a:cxnSpLocks/>
          </p:cNvCxnSpPr>
          <p:nvPr/>
        </p:nvCxnSpPr>
        <p:spPr>
          <a:xfrm flipH="1">
            <a:off x="11373296" y="3120019"/>
            <a:ext cx="1745808" cy="137302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8941DEC-B9E1-5CEA-D125-32866381F308}"/>
              </a:ext>
            </a:extLst>
          </p:cNvPr>
          <p:cNvCxnSpPr>
            <a:cxnSpLocks/>
          </p:cNvCxnSpPr>
          <p:nvPr/>
        </p:nvCxnSpPr>
        <p:spPr>
          <a:xfrm flipH="1" flipV="1">
            <a:off x="11555419" y="2529093"/>
            <a:ext cx="1519380" cy="458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84B011C-3504-C4D2-32A4-55CA37CA3875}"/>
              </a:ext>
            </a:extLst>
          </p:cNvPr>
          <p:cNvCxnSpPr>
            <a:cxnSpLocks/>
          </p:cNvCxnSpPr>
          <p:nvPr/>
        </p:nvCxnSpPr>
        <p:spPr>
          <a:xfrm flipH="1">
            <a:off x="13209137" y="2522321"/>
            <a:ext cx="207628" cy="41809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B0FEFC0-D0F9-F658-F39D-5735D6273E0D}"/>
              </a:ext>
            </a:extLst>
          </p:cNvPr>
          <p:cNvCxnSpPr>
            <a:cxnSpLocks/>
          </p:cNvCxnSpPr>
          <p:nvPr/>
        </p:nvCxnSpPr>
        <p:spPr>
          <a:xfrm flipH="1">
            <a:off x="11589320" y="2395550"/>
            <a:ext cx="1827445" cy="5476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81F123-62A0-B418-7599-67F51BC10FC0}"/>
              </a:ext>
            </a:extLst>
          </p:cNvPr>
          <p:cNvCxnSpPr>
            <a:cxnSpLocks/>
          </p:cNvCxnSpPr>
          <p:nvPr/>
        </p:nvCxnSpPr>
        <p:spPr>
          <a:xfrm flipH="1">
            <a:off x="10077152" y="2524980"/>
            <a:ext cx="1224136" cy="49712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AF4B95-026B-2E77-C482-A21DA2AA0EDC}"/>
              </a:ext>
            </a:extLst>
          </p:cNvPr>
          <p:cNvCxnSpPr>
            <a:cxnSpLocks/>
          </p:cNvCxnSpPr>
          <p:nvPr/>
        </p:nvCxnSpPr>
        <p:spPr>
          <a:xfrm flipH="1" flipV="1">
            <a:off x="9141048" y="4030216"/>
            <a:ext cx="1854562" cy="53568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3663F0-992E-5507-0EB9-835296AF8722}"/>
              </a:ext>
            </a:extLst>
          </p:cNvPr>
          <p:cNvCxnSpPr>
            <a:cxnSpLocks/>
          </p:cNvCxnSpPr>
          <p:nvPr/>
        </p:nvCxnSpPr>
        <p:spPr>
          <a:xfrm flipH="1">
            <a:off x="9081657" y="3022104"/>
            <a:ext cx="863693" cy="36004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ED11B7-CAF9-49C6-FCDE-8A6E89D3731A}"/>
              </a:ext>
            </a:extLst>
          </p:cNvPr>
          <p:cNvCxnSpPr>
            <a:cxnSpLocks/>
          </p:cNvCxnSpPr>
          <p:nvPr/>
        </p:nvCxnSpPr>
        <p:spPr>
          <a:xfrm flipH="1">
            <a:off x="9081657" y="3128270"/>
            <a:ext cx="878089" cy="9019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A663C68D-49BD-38EA-9B50-0FE8C322DEF1}"/>
              </a:ext>
            </a:extLst>
          </p:cNvPr>
          <p:cNvCxnSpPr>
            <a:cxnSpLocks/>
          </p:cNvCxnSpPr>
          <p:nvPr/>
        </p:nvCxnSpPr>
        <p:spPr>
          <a:xfrm flipH="1">
            <a:off x="9032126" y="3485269"/>
            <a:ext cx="36534" cy="40093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4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3A120-6153-7370-7C38-DC513F1BD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 anchor="ctr">
            <a:normAutofit/>
          </a:bodyPr>
          <a:lstStyle/>
          <a:p>
            <a:r>
              <a:rPr lang="en-MY" dirty="0"/>
              <a:t>EX: Dijkstra’s algorithm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61AB1A-A556-6E99-4ABB-089693893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89" y="2090804"/>
            <a:ext cx="11668839" cy="5367667"/>
          </a:xfrm>
          <a:prstGeom prst="rect">
            <a:avLst/>
          </a:prstGeom>
          <a:noFill/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0886E5F-5D05-6D9A-C571-67AD1FF1D91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80077" y="1509937"/>
            <a:ext cx="8507126" cy="35029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7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CFD34-E8D6-C790-4168-A7D2E3A3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Floyd’s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86CC7-E915-7191-C786-A6CB7FB55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800" b="1" dirty="0"/>
              <a:t>The problem</a:t>
            </a:r>
            <a:r>
              <a:rPr lang="en-MY" sz="2800" dirty="0"/>
              <a:t>: find the shortest path between every pair of vertices of a graph</a:t>
            </a:r>
            <a:br>
              <a:rPr lang="en-MY" sz="2800" dirty="0"/>
            </a:br>
            <a:endParaRPr lang="en-MY" sz="2800" dirty="0"/>
          </a:p>
          <a:p>
            <a:r>
              <a:rPr lang="en-MY" sz="2800" b="1" dirty="0"/>
              <a:t>The graph</a:t>
            </a:r>
            <a:r>
              <a:rPr lang="en-MY" sz="2800" dirty="0"/>
              <a:t>: may contain negative edges but no negative cycles</a:t>
            </a:r>
            <a:br>
              <a:rPr lang="en-MY" sz="2800" dirty="0"/>
            </a:br>
            <a:endParaRPr lang="en-MY" sz="2800" dirty="0"/>
          </a:p>
          <a:p>
            <a:r>
              <a:rPr lang="en-MY" sz="2800" b="1" dirty="0"/>
              <a:t>A representation</a:t>
            </a:r>
            <a:r>
              <a:rPr lang="en-MY" sz="2800" dirty="0"/>
              <a:t>: a weight matrix where </a:t>
            </a:r>
            <a:br>
              <a:rPr lang="en-MY" sz="2800" dirty="0"/>
            </a:br>
            <a:r>
              <a:rPr lang="en-MY" sz="2800" dirty="0"/>
              <a:t>   W(</a:t>
            </a:r>
            <a:r>
              <a:rPr lang="en-MY" sz="2800" dirty="0" err="1"/>
              <a:t>i,j</a:t>
            </a:r>
            <a:r>
              <a:rPr lang="en-MY" sz="2800" dirty="0"/>
              <a:t>)=0 if </a:t>
            </a:r>
            <a:r>
              <a:rPr lang="en-MY" sz="2800" dirty="0" err="1"/>
              <a:t>i</a:t>
            </a:r>
            <a:r>
              <a:rPr lang="en-MY" sz="2800" dirty="0"/>
              <a:t>=j. </a:t>
            </a:r>
            <a:br>
              <a:rPr lang="en-MY" sz="2800" dirty="0"/>
            </a:br>
            <a:r>
              <a:rPr lang="en-MY" sz="2800" dirty="0"/>
              <a:t>   W(</a:t>
            </a:r>
            <a:r>
              <a:rPr lang="en-MY" sz="2800" dirty="0" err="1"/>
              <a:t>i,j</a:t>
            </a:r>
            <a:r>
              <a:rPr lang="en-MY" sz="2800" dirty="0"/>
              <a:t>)=∞ if there is no edge between </a:t>
            </a:r>
            <a:r>
              <a:rPr lang="en-MY" sz="2800" dirty="0" err="1"/>
              <a:t>i</a:t>
            </a:r>
            <a:r>
              <a:rPr lang="en-MY" sz="2800" dirty="0"/>
              <a:t> and j.    </a:t>
            </a:r>
            <a:br>
              <a:rPr lang="en-MY" sz="2800" dirty="0"/>
            </a:br>
            <a:r>
              <a:rPr lang="en-MY" sz="2800" dirty="0"/>
              <a:t>   W(</a:t>
            </a:r>
            <a:r>
              <a:rPr lang="en-MY" sz="2800" dirty="0" err="1"/>
              <a:t>i,j</a:t>
            </a:r>
            <a:r>
              <a:rPr lang="en-MY" sz="2800" dirty="0"/>
              <a:t>)=“weight of edge”</a:t>
            </a:r>
          </a:p>
          <a:p>
            <a:r>
              <a:rPr lang="en-MY" sz="2800" b="1" dirty="0"/>
              <a:t>Note</a:t>
            </a:r>
            <a:r>
              <a:rPr lang="en-MY" sz="2800" dirty="0"/>
              <a:t>: we have shown principle of optimality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F7409-3C54-BE83-C469-2E051953C7B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954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CFD34-E8D6-C790-4168-A7D2E3A3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/>
              <a:t>EX:Floyd’s</a:t>
            </a:r>
            <a:r>
              <a:rPr lang="en-MY" dirty="0"/>
              <a:t>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86CC7-E915-7191-C786-A6CB7FB55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F7409-3C54-BE83-C469-2E051953C7B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5559E29-024F-C959-23F0-DE8BEFD5D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656" y="2633379"/>
            <a:ext cx="5024477" cy="471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E8BF3C-8AD7-5EC1-4436-F44E30188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0888" y="2085999"/>
            <a:ext cx="5024477" cy="4713227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722760883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722760883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176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176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176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0000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02353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02353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6089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E8BF3C-8AD7-5EC1-4436-F44E30188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0888" y="2085999"/>
            <a:ext cx="5024477" cy="4713227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083737503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083737503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176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176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176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0000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02353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02353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38F7D52B-F980-D18D-C312-AE783D35C49C}"/>
              </a:ext>
            </a:extLst>
          </p:cNvPr>
          <p:cNvSpPr/>
          <p:nvPr/>
        </p:nvSpPr>
        <p:spPr>
          <a:xfrm>
            <a:off x="8420968" y="2950096"/>
            <a:ext cx="1130956" cy="115212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015605-A933-836F-BDD3-37D495D3C340}"/>
              </a:ext>
            </a:extLst>
          </p:cNvPr>
          <p:cNvSpPr/>
          <p:nvPr/>
        </p:nvSpPr>
        <p:spPr>
          <a:xfrm>
            <a:off x="10058524" y="3819529"/>
            <a:ext cx="720080" cy="648072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2493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E8BF3C-8AD7-5EC1-4436-F44E30188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0888" y="2085999"/>
            <a:ext cx="5024477" cy="4713227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3855111294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3855111294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176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176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176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0000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02353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02353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38F7D52B-F980-D18D-C312-AE783D35C49C}"/>
              </a:ext>
            </a:extLst>
          </p:cNvPr>
          <p:cNvSpPr/>
          <p:nvPr/>
        </p:nvSpPr>
        <p:spPr>
          <a:xfrm>
            <a:off x="8420968" y="2950096"/>
            <a:ext cx="1130956" cy="115212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015605-A933-836F-BDD3-37D495D3C340}"/>
              </a:ext>
            </a:extLst>
          </p:cNvPr>
          <p:cNvSpPr/>
          <p:nvPr/>
        </p:nvSpPr>
        <p:spPr>
          <a:xfrm>
            <a:off x="9573096" y="4606280"/>
            <a:ext cx="720080" cy="648072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7826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E8BF3C-8AD7-5EC1-4436-F44E30188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0888" y="2085999"/>
            <a:ext cx="5024477" cy="4713227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449824653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449824653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176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176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176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0000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02353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02353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38F7D52B-F980-D18D-C312-AE783D35C49C}"/>
              </a:ext>
            </a:extLst>
          </p:cNvPr>
          <p:cNvSpPr/>
          <p:nvPr/>
        </p:nvSpPr>
        <p:spPr>
          <a:xfrm>
            <a:off x="11301288" y="2950096"/>
            <a:ext cx="1130956" cy="115212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D8ADCF9-76CC-DB20-C9F7-94C16D1C4DC2}"/>
              </a:ext>
            </a:extLst>
          </p:cNvPr>
          <p:cNvSpPr/>
          <p:nvPr/>
        </p:nvSpPr>
        <p:spPr>
          <a:xfrm>
            <a:off x="10149160" y="2230016"/>
            <a:ext cx="720080" cy="648072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42697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E8BF3C-8AD7-5EC1-4436-F44E30188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0888" y="2085999"/>
            <a:ext cx="5024477" cy="4713227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398565012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398565012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176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176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176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0000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02353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02353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38F7D52B-F980-D18D-C312-AE783D35C49C}"/>
              </a:ext>
            </a:extLst>
          </p:cNvPr>
          <p:cNvSpPr/>
          <p:nvPr/>
        </p:nvSpPr>
        <p:spPr>
          <a:xfrm>
            <a:off x="11301288" y="2950096"/>
            <a:ext cx="1130956" cy="115212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5425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E8BF3C-8AD7-5EC1-4436-F44E30188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0888" y="2085999"/>
            <a:ext cx="5024477" cy="4713227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598083956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598083956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176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176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176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0000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02353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02353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38F7D52B-F980-D18D-C312-AE783D35C49C}"/>
              </a:ext>
            </a:extLst>
          </p:cNvPr>
          <p:cNvSpPr/>
          <p:nvPr/>
        </p:nvSpPr>
        <p:spPr>
          <a:xfrm>
            <a:off x="11301288" y="2950096"/>
            <a:ext cx="1130956" cy="115212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A40B783-1BAD-0436-31FE-33FECED62C80}"/>
              </a:ext>
            </a:extLst>
          </p:cNvPr>
          <p:cNvSpPr/>
          <p:nvPr/>
        </p:nvSpPr>
        <p:spPr>
          <a:xfrm>
            <a:off x="11013256" y="4822304"/>
            <a:ext cx="720080" cy="648072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87419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E8BF3C-8AD7-5EC1-4436-F44E30188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0888" y="2085999"/>
            <a:ext cx="5024477" cy="4713227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11639718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11639718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176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176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176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0000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02353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02353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38F7D52B-F980-D18D-C312-AE783D35C49C}"/>
              </a:ext>
            </a:extLst>
          </p:cNvPr>
          <p:cNvSpPr/>
          <p:nvPr/>
        </p:nvSpPr>
        <p:spPr>
          <a:xfrm>
            <a:off x="9861128" y="5470376"/>
            <a:ext cx="1130956" cy="115212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78000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778360633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  <p:extLst>
                  <p:ext uri="{D42A27DB-BD31-4B8C-83A1-F6EECF244321}">
                    <p14:modId xmlns:p14="http://schemas.microsoft.com/office/powerpoint/2010/main" val="1778360633"/>
                  </p:ext>
                </p:extLst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85193208"/>
                  </p:ext>
                </p:extLst>
              </p:nvPr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85193208"/>
                  </p:ext>
                </p:extLst>
              </p:nvPr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51642761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51642761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0242564"/>
                  </p:ext>
                </p:extLst>
              </p:nvPr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0242564"/>
                  </p:ext>
                </p:extLst>
              </p:nvPr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K=0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=1,j=2</a:t>
            </a:r>
            <a:endParaRPr lang="en-MY" sz="2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37C8FD-D3CB-94C8-6A3A-104A3248FB28}"/>
              </a:ext>
            </a:extLst>
          </p:cNvPr>
          <p:cNvCxnSpPr/>
          <p:nvPr/>
        </p:nvCxnSpPr>
        <p:spPr>
          <a:xfrm>
            <a:off x="2372296" y="3310136"/>
            <a:ext cx="0" cy="12961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1A3D94-C9DA-DEA3-B9D6-BE162F8B4C90}"/>
              </a:ext>
            </a:extLst>
          </p:cNvPr>
          <p:cNvCxnSpPr/>
          <p:nvPr/>
        </p:nvCxnSpPr>
        <p:spPr>
          <a:xfrm>
            <a:off x="2372296" y="3318847"/>
            <a:ext cx="140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DB26E4B-4780-87C9-2524-3A0F21BEBBA9}"/>
              </a:ext>
            </a:extLst>
          </p:cNvPr>
          <p:cNvSpPr/>
          <p:nvPr/>
        </p:nvSpPr>
        <p:spPr>
          <a:xfrm>
            <a:off x="6908800" y="3670176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452AAA-A419-126F-9F71-E466CE7A2474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452AAA-A419-126F-9F71-E466CE7A2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6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E81559AA-0CF9-6CB2-F178-80BB045B724D}"/>
              </a:ext>
            </a:extLst>
          </p:cNvPr>
          <p:cNvSpPr txBox="1"/>
          <p:nvPr/>
        </p:nvSpPr>
        <p:spPr>
          <a:xfrm>
            <a:off x="8276952" y="3527057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=min([1,2],[1,0]+[0,2])=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40382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5772-66EA-E4BA-9E26-37CD0B77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6BEA-C40D-2D57-46DC-FDF7642110E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736" y="2090804"/>
            <a:ext cx="7213604" cy="503575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48352F8-D1C6-AF38-BFE8-A58283E17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6104"/>
              </p:ext>
            </p:extLst>
          </p:nvPr>
        </p:nvGraphicFramePr>
        <p:xfrm>
          <a:off x="379416" y="3032368"/>
          <a:ext cx="5953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0">
                  <a:extLst>
                    <a:ext uri="{9D8B030D-6E8A-4147-A177-3AD203B41FA5}">
                      <a16:colId xmlns:a16="http://schemas.microsoft.com/office/drawing/2014/main" val="531804140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93506575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905133574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725353465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08170944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24480872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2885961598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41961246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3841330260"/>
                    </a:ext>
                  </a:extLst>
                </a:gridCol>
              </a:tblGrid>
              <a:tr h="359448">
                <a:tc>
                  <a:txBody>
                    <a:bodyPr/>
                    <a:lstStyle/>
                    <a:p>
                      <a:pPr algn="ctr"/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086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2034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0138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2756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7817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7517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2600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842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4768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84A4B923-FB3E-7048-F895-6F979751104E}"/>
              </a:ext>
            </a:extLst>
          </p:cNvPr>
          <p:cNvSpPr/>
          <p:nvPr/>
        </p:nvSpPr>
        <p:spPr>
          <a:xfrm>
            <a:off x="6764784" y="4678288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964043-6725-8DE4-972A-1A12BD6B1D60}"/>
              </a:ext>
            </a:extLst>
          </p:cNvPr>
          <p:cNvSpPr txBox="1"/>
          <p:nvPr/>
        </p:nvSpPr>
        <p:spPr>
          <a:xfrm>
            <a:off x="860128" y="2213601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800" b="1" u="sng" dirty="0"/>
              <a:t>Find the minimum vertices.</a:t>
            </a:r>
          </a:p>
        </p:txBody>
      </p:sp>
    </p:spTree>
    <p:extLst>
      <p:ext uri="{BB962C8B-B14F-4D97-AF65-F5344CB8AC3E}">
        <p14:creationId xmlns:p14="http://schemas.microsoft.com/office/powerpoint/2010/main" val="3180029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K=0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=1,j=2</a:t>
            </a:r>
            <a:endParaRPr lang="en-MY" sz="2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37C8FD-D3CB-94C8-6A3A-104A3248FB28}"/>
              </a:ext>
            </a:extLst>
          </p:cNvPr>
          <p:cNvCxnSpPr/>
          <p:nvPr/>
        </p:nvCxnSpPr>
        <p:spPr>
          <a:xfrm>
            <a:off x="2372296" y="3310136"/>
            <a:ext cx="0" cy="12961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1A3D94-C9DA-DEA3-B9D6-BE162F8B4C90}"/>
              </a:ext>
            </a:extLst>
          </p:cNvPr>
          <p:cNvCxnSpPr/>
          <p:nvPr/>
        </p:nvCxnSpPr>
        <p:spPr>
          <a:xfrm>
            <a:off x="2372296" y="3318847"/>
            <a:ext cx="140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DB26E4B-4780-87C9-2524-3A0F21BEBBA9}"/>
              </a:ext>
            </a:extLst>
          </p:cNvPr>
          <p:cNvSpPr/>
          <p:nvPr/>
        </p:nvSpPr>
        <p:spPr>
          <a:xfrm>
            <a:off x="6908800" y="3670176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096038" y="3521843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=min(2,6+11)=2</a:t>
            </a:r>
            <a:endParaRPr lang="en-MY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1EB37BA-4D85-AD7A-AE50-DA6E8123C2D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1EB37BA-4D85-AD7A-AE50-DA6E8123C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6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9324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19780823"/>
                  </p:ext>
                </p:extLst>
              </p:nvPr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19780823"/>
                  </p:ext>
                </p:extLst>
              </p:nvPr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K=0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=1,j=2</a:t>
            </a:r>
            <a:endParaRPr lang="en-MY" sz="2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37C8FD-D3CB-94C8-6A3A-104A3248FB28}"/>
              </a:ext>
            </a:extLst>
          </p:cNvPr>
          <p:cNvCxnSpPr/>
          <p:nvPr/>
        </p:nvCxnSpPr>
        <p:spPr>
          <a:xfrm>
            <a:off x="2372296" y="3310136"/>
            <a:ext cx="0" cy="12961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1A3D94-C9DA-DEA3-B9D6-BE162F8B4C90}"/>
              </a:ext>
            </a:extLst>
          </p:cNvPr>
          <p:cNvCxnSpPr/>
          <p:nvPr/>
        </p:nvCxnSpPr>
        <p:spPr>
          <a:xfrm>
            <a:off x="2372296" y="3318847"/>
            <a:ext cx="140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096038" y="3521843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=min(2,17)=2</a:t>
            </a:r>
            <a:endParaRPr lang="en-MY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236D97-6A6F-1D2E-D069-9FE2FAB6AA93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236D97-6A6F-1D2E-D069-9FE2FAB6A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6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85536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6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K=0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=2,j=1</a:t>
            </a:r>
            <a:endParaRPr lang="en-MY" sz="2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37C8FD-D3CB-94C8-6A3A-104A3248FB28}"/>
              </a:ext>
            </a:extLst>
          </p:cNvPr>
          <p:cNvCxnSpPr/>
          <p:nvPr/>
        </p:nvCxnSpPr>
        <p:spPr>
          <a:xfrm>
            <a:off x="2372296" y="3310136"/>
            <a:ext cx="0" cy="12961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1A3D94-C9DA-DEA3-B9D6-BE162F8B4C90}"/>
              </a:ext>
            </a:extLst>
          </p:cNvPr>
          <p:cNvCxnSpPr/>
          <p:nvPr/>
        </p:nvCxnSpPr>
        <p:spPr>
          <a:xfrm>
            <a:off x="2372296" y="3318847"/>
            <a:ext cx="140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7724659-9BC1-64D6-5668-F06EC6FB05F6}"/>
              </a:ext>
            </a:extLst>
          </p:cNvPr>
          <p:cNvSpPr/>
          <p:nvPr/>
        </p:nvSpPr>
        <p:spPr>
          <a:xfrm>
            <a:off x="6044704" y="4174232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FC350E-DE7A-BE94-2D92-63CC62A35D1F}"/>
              </a:ext>
            </a:extLst>
          </p:cNvPr>
          <p:cNvSpPr txBox="1"/>
          <p:nvPr/>
        </p:nvSpPr>
        <p:spPr>
          <a:xfrm>
            <a:off x="8276952" y="3527057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=min([2,1],[2,0]+[0,1])=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7261685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6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K=0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=2,j=1</a:t>
            </a:r>
            <a:endParaRPr lang="en-MY" sz="2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37C8FD-D3CB-94C8-6A3A-104A3248FB28}"/>
              </a:ext>
            </a:extLst>
          </p:cNvPr>
          <p:cNvCxnSpPr/>
          <p:nvPr/>
        </p:nvCxnSpPr>
        <p:spPr>
          <a:xfrm>
            <a:off x="2372296" y="3310136"/>
            <a:ext cx="0" cy="12961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1A3D94-C9DA-DEA3-B9D6-BE162F8B4C90}"/>
              </a:ext>
            </a:extLst>
          </p:cNvPr>
          <p:cNvCxnSpPr/>
          <p:nvPr/>
        </p:nvCxnSpPr>
        <p:spPr>
          <a:xfrm>
            <a:off x="2372296" y="3318847"/>
            <a:ext cx="140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096038" y="3521843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</a:t>
            </a:r>
            <a:r>
              <a:rPr lang="en-MY" sz="2800" dirty="0"/>
              <a:t>∞</a:t>
            </a:r>
            <a:r>
              <a:rPr lang="en-US" sz="2800" dirty="0"/>
              <a:t>,3+4)=</a:t>
            </a:r>
            <a:endParaRPr lang="en-MY" sz="28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7724659-9BC1-64D6-5668-F06EC6FB05F6}"/>
              </a:ext>
            </a:extLst>
          </p:cNvPr>
          <p:cNvSpPr/>
          <p:nvPr/>
        </p:nvSpPr>
        <p:spPr>
          <a:xfrm>
            <a:off x="6044704" y="4174232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76978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5249321"/>
                  </p:ext>
                </p:extLst>
              </p:nvPr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5249321"/>
                  </p:ext>
                </p:extLst>
              </p:nvPr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6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K=0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=2,j=1</a:t>
            </a:r>
            <a:endParaRPr lang="en-MY" sz="2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37C8FD-D3CB-94C8-6A3A-104A3248FB28}"/>
              </a:ext>
            </a:extLst>
          </p:cNvPr>
          <p:cNvCxnSpPr/>
          <p:nvPr/>
        </p:nvCxnSpPr>
        <p:spPr>
          <a:xfrm>
            <a:off x="2372296" y="3310136"/>
            <a:ext cx="0" cy="12961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1A3D94-C9DA-DEA3-B9D6-BE162F8B4C90}"/>
              </a:ext>
            </a:extLst>
          </p:cNvPr>
          <p:cNvCxnSpPr/>
          <p:nvPr/>
        </p:nvCxnSpPr>
        <p:spPr>
          <a:xfrm>
            <a:off x="2372296" y="3318847"/>
            <a:ext cx="140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096038" y="3521843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</a:t>
            </a:r>
            <a:r>
              <a:rPr lang="en-MY" sz="2800" dirty="0"/>
              <a:t>∞</a:t>
            </a:r>
            <a:r>
              <a:rPr lang="en-US" sz="2800" dirty="0"/>
              <a:t>,7)=7</a:t>
            </a:r>
            <a:endParaRPr lang="en-MY" sz="28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7724659-9BC1-64D6-5668-F06EC6FB05F6}"/>
              </a:ext>
            </a:extLst>
          </p:cNvPr>
          <p:cNvSpPr/>
          <p:nvPr/>
        </p:nvSpPr>
        <p:spPr>
          <a:xfrm>
            <a:off x="6044704" y="4174232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09940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0C5F6F6-1564-689A-17DD-B7EB8250F499}"/>
                  </a:ext>
                </a:extLst>
              </p:cNvPr>
              <p:cNvGraphicFramePr>
                <a:graphicFrameLocks noGrp="1"/>
              </p:cNvGraphicFramePr>
              <p:nvPr>
                <p:ph idx="10"/>
              </p:nvPr>
            </p:nvGraphicFramePr>
            <p:xfrm>
              <a:off x="932136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marL="0" marR="0" lvl="0" indent="0" algn="l" defTabSz="91432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A-1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MY" sz="2800" dirty="0"/>
                            <a:t>∞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6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K=0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=2,j=1</a:t>
            </a:r>
            <a:endParaRPr lang="en-MY" sz="2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37C8FD-D3CB-94C8-6A3A-104A3248FB28}"/>
              </a:ext>
            </a:extLst>
          </p:cNvPr>
          <p:cNvCxnSpPr/>
          <p:nvPr/>
        </p:nvCxnSpPr>
        <p:spPr>
          <a:xfrm>
            <a:off x="2372296" y="3310136"/>
            <a:ext cx="0" cy="12961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1A3D94-C9DA-DEA3-B9D6-BE162F8B4C90}"/>
              </a:ext>
            </a:extLst>
          </p:cNvPr>
          <p:cNvCxnSpPr/>
          <p:nvPr/>
        </p:nvCxnSpPr>
        <p:spPr>
          <a:xfrm>
            <a:off x="2372296" y="3318847"/>
            <a:ext cx="140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096038" y="3521843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</a:t>
            </a:r>
            <a:r>
              <a:rPr lang="en-MY" sz="2800" dirty="0"/>
              <a:t>∞</a:t>
            </a:r>
            <a:r>
              <a:rPr lang="en-US" sz="2800" dirty="0"/>
              <a:t>,7)=7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37677150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60125506"/>
                  </p:ext>
                </p:extLst>
              </p:nvPr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60125506"/>
                  </p:ext>
                </p:extLst>
              </p:nvPr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5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K=1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=?,j=?</a:t>
            </a:r>
            <a:endParaRPr lang="en-MY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096038" y="3521843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=min()=</a:t>
            </a:r>
            <a:endParaRPr lang="en-MY" sz="2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FDF8A6-0E7C-37A4-C06E-A15B02BE3859}"/>
              </a:ext>
            </a:extLst>
          </p:cNvPr>
          <p:cNvCxnSpPr/>
          <p:nvPr/>
        </p:nvCxnSpPr>
        <p:spPr>
          <a:xfrm>
            <a:off x="6476752" y="3094112"/>
            <a:ext cx="0" cy="1577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5716F3-F888-5293-4A4B-92DC9DFB89CA}"/>
              </a:ext>
            </a:extLst>
          </p:cNvPr>
          <p:cNvCxnSpPr/>
          <p:nvPr/>
        </p:nvCxnSpPr>
        <p:spPr>
          <a:xfrm>
            <a:off x="5396632" y="3958208"/>
            <a:ext cx="2016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FC12F9A-3A17-951E-E0BD-A8601A6AF2B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77283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93079013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93079013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5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K=1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=?,j=?</a:t>
            </a:r>
            <a:endParaRPr lang="en-MY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096038" y="3521843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=min()</a:t>
            </a:r>
            <a:endParaRPr lang="en-MY" sz="2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FDF8A6-0E7C-37A4-C06E-A15B02BE3859}"/>
              </a:ext>
            </a:extLst>
          </p:cNvPr>
          <p:cNvCxnSpPr/>
          <p:nvPr/>
        </p:nvCxnSpPr>
        <p:spPr>
          <a:xfrm>
            <a:off x="6476752" y="3094112"/>
            <a:ext cx="0" cy="1577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5716F3-F888-5293-4A4B-92DC9DFB89CA}"/>
              </a:ext>
            </a:extLst>
          </p:cNvPr>
          <p:cNvCxnSpPr/>
          <p:nvPr/>
        </p:nvCxnSpPr>
        <p:spPr>
          <a:xfrm>
            <a:off x="5396632" y="3958208"/>
            <a:ext cx="2016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5C3A5519-090A-23F9-45C1-B2527ED32B6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23168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11107251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11107251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5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K=1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=0,j=2</a:t>
            </a:r>
            <a:endParaRPr lang="en-MY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527092" y="5571189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=min(11,4+2)=</a:t>
            </a:r>
            <a:endParaRPr lang="en-MY" sz="2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FDF8A6-0E7C-37A4-C06E-A15B02BE3859}"/>
              </a:ext>
            </a:extLst>
          </p:cNvPr>
          <p:cNvCxnSpPr/>
          <p:nvPr/>
        </p:nvCxnSpPr>
        <p:spPr>
          <a:xfrm>
            <a:off x="6476752" y="3094112"/>
            <a:ext cx="0" cy="1577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5716F3-F888-5293-4A4B-92DC9DFB89CA}"/>
              </a:ext>
            </a:extLst>
          </p:cNvPr>
          <p:cNvCxnSpPr/>
          <p:nvPr/>
        </p:nvCxnSpPr>
        <p:spPr>
          <a:xfrm>
            <a:off x="5396632" y="3958208"/>
            <a:ext cx="2016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FDA5D5-3583-70EA-D1AD-C926AFB68CAF}"/>
              </a:ext>
            </a:extLst>
          </p:cNvPr>
          <p:cNvSpPr/>
          <p:nvPr/>
        </p:nvSpPr>
        <p:spPr>
          <a:xfrm>
            <a:off x="3382296" y="5870895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TextBox 27">
            <a:extLst>
              <a:ext uri="{FF2B5EF4-FFF2-40B4-BE49-F238E27FC236}">
                <a16:creationId xmlns:a16="http://schemas.microsoft.com/office/drawing/2014/main" id="{E81559AA-0CF9-6CB2-F178-80BB045B724D}"/>
              </a:ext>
            </a:extLst>
          </p:cNvPr>
          <p:cNvSpPr txBox="1"/>
          <p:nvPr/>
        </p:nvSpPr>
        <p:spPr>
          <a:xfrm>
            <a:off x="8348960" y="4944285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=min([0,2],[0,1]+[1,2])=</a:t>
            </a:r>
            <a:endParaRPr lang="en-MY" sz="24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26DB2CB-6A54-2C0F-C958-C63A645845E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02305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4808618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4808618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5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K=1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=0,j=2</a:t>
            </a:r>
            <a:endParaRPr lang="en-MY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527092" y="5571189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=min(11,6)=6</a:t>
            </a:r>
            <a:endParaRPr lang="en-MY" sz="2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FDF8A6-0E7C-37A4-C06E-A15B02BE3859}"/>
              </a:ext>
            </a:extLst>
          </p:cNvPr>
          <p:cNvCxnSpPr/>
          <p:nvPr/>
        </p:nvCxnSpPr>
        <p:spPr>
          <a:xfrm>
            <a:off x="6476752" y="3094112"/>
            <a:ext cx="0" cy="1577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5716F3-F888-5293-4A4B-92DC9DFB89CA}"/>
              </a:ext>
            </a:extLst>
          </p:cNvPr>
          <p:cNvCxnSpPr/>
          <p:nvPr/>
        </p:nvCxnSpPr>
        <p:spPr>
          <a:xfrm>
            <a:off x="5396632" y="3958208"/>
            <a:ext cx="2016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FDA5D5-3583-70EA-D1AD-C926AFB68CAF}"/>
              </a:ext>
            </a:extLst>
          </p:cNvPr>
          <p:cNvSpPr/>
          <p:nvPr/>
        </p:nvSpPr>
        <p:spPr>
          <a:xfrm>
            <a:off x="3382296" y="5870895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2E873E6-0CC1-9A0F-4206-997F8B2C1FA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40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5772-66EA-E4BA-9E26-37CD0B77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6BEA-C40D-2D57-46DC-FDF7642110E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736" y="2090804"/>
            <a:ext cx="7213604" cy="503575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48352F8-D1C6-AF38-BFE8-A58283E17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791484"/>
              </p:ext>
            </p:extLst>
          </p:nvPr>
        </p:nvGraphicFramePr>
        <p:xfrm>
          <a:off x="379416" y="3166120"/>
          <a:ext cx="5953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0">
                  <a:extLst>
                    <a:ext uri="{9D8B030D-6E8A-4147-A177-3AD203B41FA5}">
                      <a16:colId xmlns:a16="http://schemas.microsoft.com/office/drawing/2014/main" val="531804140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93506575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905133574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725353465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08170944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24480872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2885961598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41961246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3841330260"/>
                    </a:ext>
                  </a:extLst>
                </a:gridCol>
              </a:tblGrid>
              <a:tr h="359448">
                <a:tc>
                  <a:txBody>
                    <a:bodyPr/>
                    <a:lstStyle/>
                    <a:p>
                      <a:pPr algn="ctr"/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086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2034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0138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2756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7817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7517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2600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842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4768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84A4B923-FB3E-7048-F895-6F979751104E}"/>
              </a:ext>
            </a:extLst>
          </p:cNvPr>
          <p:cNvSpPr/>
          <p:nvPr/>
        </p:nvSpPr>
        <p:spPr>
          <a:xfrm>
            <a:off x="6764784" y="3814192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EA964043-6725-8DE4-972A-1A12BD6B1D60}"/>
              </a:ext>
            </a:extLst>
          </p:cNvPr>
          <p:cNvSpPr txBox="1"/>
          <p:nvPr/>
        </p:nvSpPr>
        <p:spPr>
          <a:xfrm>
            <a:off x="644104" y="2318123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800" b="1" u="sng" dirty="0"/>
              <a:t>Find the minimum vertices.</a:t>
            </a:r>
          </a:p>
        </p:txBody>
      </p:sp>
    </p:spTree>
    <p:extLst>
      <p:ext uri="{BB962C8B-B14F-4D97-AF65-F5344CB8AC3E}">
        <p14:creationId xmlns:p14="http://schemas.microsoft.com/office/powerpoint/2010/main" val="41563713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7">
                <a:extLst>
                  <a:ext uri="{FF2B5EF4-FFF2-40B4-BE49-F238E27FC236}">
                    <a16:creationId xmlns:a16="http://schemas.microsoft.com/office/drawing/2014/main" id="{1B82F6D7-F180-C1F2-3C0F-18D02C6201B4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388520" y="2662064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11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63207664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63207664"/>
                  </p:ext>
                </p:extLst>
              </p:nvPr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5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K=1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=2,j=0</a:t>
            </a:r>
            <a:endParaRPr lang="en-MY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527092" y="5571189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=min(3,7+6)=3</a:t>
            </a:r>
            <a:endParaRPr lang="en-MY" sz="2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FDF8A6-0E7C-37A4-C06E-A15B02BE3859}"/>
              </a:ext>
            </a:extLst>
          </p:cNvPr>
          <p:cNvCxnSpPr/>
          <p:nvPr/>
        </p:nvCxnSpPr>
        <p:spPr>
          <a:xfrm>
            <a:off x="6476752" y="3094112"/>
            <a:ext cx="0" cy="1577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5716F3-F888-5293-4A4B-92DC9DFB89CA}"/>
              </a:ext>
            </a:extLst>
          </p:cNvPr>
          <p:cNvCxnSpPr/>
          <p:nvPr/>
        </p:nvCxnSpPr>
        <p:spPr>
          <a:xfrm>
            <a:off x="5396632" y="3958208"/>
            <a:ext cx="2016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FDA5D5-3583-70EA-D1AD-C926AFB68CAF}"/>
              </a:ext>
            </a:extLst>
          </p:cNvPr>
          <p:cNvSpPr/>
          <p:nvPr/>
        </p:nvSpPr>
        <p:spPr>
          <a:xfrm>
            <a:off x="1796232" y="6910536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36B4E45-062F-022F-F35A-19F35BC7141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D8C8D6BE-31E4-851B-910B-AFC8B2DCDFC0}"/>
              </a:ext>
            </a:extLst>
          </p:cNvPr>
          <p:cNvSpPr txBox="1"/>
          <p:nvPr/>
        </p:nvSpPr>
        <p:spPr>
          <a:xfrm>
            <a:off x="8348960" y="4944285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=min([2,0],[2,1]+[1,0])=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3371819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4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K=2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=?,j=?</a:t>
            </a:r>
            <a:endParaRPr lang="en-MY" sz="2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36B4E45-062F-022F-F35A-19F35BC7141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EC0D34-15DA-FBAE-1DE6-20F3EFD3840F}"/>
              </a:ext>
            </a:extLst>
          </p:cNvPr>
          <p:cNvCxnSpPr/>
          <p:nvPr/>
        </p:nvCxnSpPr>
        <p:spPr>
          <a:xfrm flipV="1">
            <a:off x="3596432" y="6094409"/>
            <a:ext cx="0" cy="9601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377CDB8-7D1F-2B6F-5D6F-B99B572B6BBA}"/>
              </a:ext>
            </a:extLst>
          </p:cNvPr>
          <p:cNvCxnSpPr/>
          <p:nvPr/>
        </p:nvCxnSpPr>
        <p:spPr>
          <a:xfrm flipH="1">
            <a:off x="2444304" y="7126560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4749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5281006"/>
                  </p:ext>
                </p:extLst>
              </p:nvPr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5281006"/>
                  </p:ext>
                </p:extLst>
              </p:nvPr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4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K=2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=0,j=1</a:t>
            </a:r>
            <a:endParaRPr lang="en-MY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527092" y="5571189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=min(4,6+7)=</a:t>
            </a:r>
            <a:endParaRPr lang="en-MY" sz="2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36B4E45-062F-022F-F35A-19F35BC7141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2FD4C5-49FE-9CB8-C441-F1CA7B0B1231}"/>
              </a:ext>
            </a:extLst>
          </p:cNvPr>
          <p:cNvCxnSpPr/>
          <p:nvPr/>
        </p:nvCxnSpPr>
        <p:spPr>
          <a:xfrm flipV="1">
            <a:off x="3596432" y="6094409"/>
            <a:ext cx="0" cy="9601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19AD06-3203-991A-DFAB-1489436C2666}"/>
              </a:ext>
            </a:extLst>
          </p:cNvPr>
          <p:cNvCxnSpPr/>
          <p:nvPr/>
        </p:nvCxnSpPr>
        <p:spPr>
          <a:xfrm flipH="1">
            <a:off x="2444304" y="7126560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AD3B7D-F9A7-31C9-27A5-B049F1F8EE48}"/>
              </a:ext>
            </a:extLst>
          </p:cNvPr>
          <p:cNvSpPr/>
          <p:nvPr/>
        </p:nvSpPr>
        <p:spPr>
          <a:xfrm>
            <a:off x="6122906" y="5874216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TextBox 27">
            <a:extLst>
              <a:ext uri="{FF2B5EF4-FFF2-40B4-BE49-F238E27FC236}">
                <a16:creationId xmlns:a16="http://schemas.microsoft.com/office/drawing/2014/main" id="{0DECE227-DE02-5DF6-C622-A38FDAD5C8F5}"/>
              </a:ext>
            </a:extLst>
          </p:cNvPr>
          <p:cNvSpPr txBox="1"/>
          <p:nvPr/>
        </p:nvSpPr>
        <p:spPr>
          <a:xfrm>
            <a:off x="8348960" y="4944285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=min([0,1],[0,2]+[2,1])=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41935347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3042289"/>
                  </p:ext>
                </p:extLst>
              </p:nvPr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3042289"/>
                  </p:ext>
                </p:extLst>
              </p:nvPr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4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K=2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=0,j=1</a:t>
            </a:r>
            <a:endParaRPr lang="en-MY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527092" y="5571189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=min(4,13)=4</a:t>
            </a:r>
            <a:endParaRPr lang="en-MY" sz="2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36B4E45-062F-022F-F35A-19F35BC7141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D8C8D6BE-31E4-851B-910B-AFC8B2DCDFC0}"/>
              </a:ext>
            </a:extLst>
          </p:cNvPr>
          <p:cNvSpPr txBox="1"/>
          <p:nvPr/>
        </p:nvSpPr>
        <p:spPr>
          <a:xfrm>
            <a:off x="8348960" y="4944285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=min([0,1],[0,2]+[2,1])=</a:t>
            </a:r>
            <a:endParaRPr lang="en-MY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2FD4C5-49FE-9CB8-C441-F1CA7B0B1231}"/>
              </a:ext>
            </a:extLst>
          </p:cNvPr>
          <p:cNvCxnSpPr/>
          <p:nvPr/>
        </p:nvCxnSpPr>
        <p:spPr>
          <a:xfrm flipV="1">
            <a:off x="3596432" y="6094409"/>
            <a:ext cx="0" cy="9601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19AD06-3203-991A-DFAB-1489436C2666}"/>
              </a:ext>
            </a:extLst>
          </p:cNvPr>
          <p:cNvCxnSpPr/>
          <p:nvPr/>
        </p:nvCxnSpPr>
        <p:spPr>
          <a:xfrm flipH="1">
            <a:off x="2444304" y="7126560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AD3B7D-F9A7-31C9-27A5-B049F1F8EE48}"/>
              </a:ext>
            </a:extLst>
          </p:cNvPr>
          <p:cNvSpPr/>
          <p:nvPr/>
        </p:nvSpPr>
        <p:spPr>
          <a:xfrm>
            <a:off x="6122906" y="5874216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97977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4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K=2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=1,j=0</a:t>
            </a:r>
            <a:endParaRPr lang="en-MY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527092" y="5571189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=min(6,2+3)=</a:t>
            </a:r>
            <a:endParaRPr lang="en-MY" sz="2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36B4E45-062F-022F-F35A-19F35BC7141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D8C8D6BE-31E4-851B-910B-AFC8B2DCDFC0}"/>
              </a:ext>
            </a:extLst>
          </p:cNvPr>
          <p:cNvSpPr txBox="1"/>
          <p:nvPr/>
        </p:nvSpPr>
        <p:spPr>
          <a:xfrm>
            <a:off x="8348960" y="4944285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=min([1,0],[1,2]+[2,0])=</a:t>
            </a:r>
            <a:endParaRPr lang="en-MY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2FD4C5-49FE-9CB8-C441-F1CA7B0B1231}"/>
              </a:ext>
            </a:extLst>
          </p:cNvPr>
          <p:cNvCxnSpPr/>
          <p:nvPr/>
        </p:nvCxnSpPr>
        <p:spPr>
          <a:xfrm flipV="1">
            <a:off x="3596432" y="6094409"/>
            <a:ext cx="0" cy="9601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19AD06-3203-991A-DFAB-1489436C2666}"/>
              </a:ext>
            </a:extLst>
          </p:cNvPr>
          <p:cNvCxnSpPr/>
          <p:nvPr/>
        </p:nvCxnSpPr>
        <p:spPr>
          <a:xfrm flipH="1">
            <a:off x="2444304" y="7126560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AD3B7D-F9A7-31C9-27A5-B049F1F8EE48}"/>
              </a:ext>
            </a:extLst>
          </p:cNvPr>
          <p:cNvSpPr/>
          <p:nvPr/>
        </p:nvSpPr>
        <p:spPr>
          <a:xfrm>
            <a:off x="5261823" y="6406480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79476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9FAE321-53DA-0E87-CF1C-C02A1420A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55" y="2027229"/>
            <a:ext cx="7789249" cy="34375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ADA1E7-663A-B40D-F843-5718F172B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MY" dirty="0"/>
              <a:t>:Floyd’s Algorithm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87BD36B3-33FD-E02F-D608-B859AFE5A97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932136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76405223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289355567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07999141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676370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A1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355154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75034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859466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06854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8450547"/>
                  </p:ext>
                </p:extLst>
              </p:nvPr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453752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5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4537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199AB239-081D-894B-EC56-84C6112A13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8450547"/>
                  </p:ext>
                </p:extLst>
              </p:nvPr>
            </p:nvGraphicFramePr>
            <p:xfrm>
              <a:off x="4466722" y="5341952"/>
              <a:ext cx="3312368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92">
                      <a:extLst>
                        <a:ext uri="{9D8B030D-6E8A-4147-A177-3AD203B41FA5}">
                          <a16:colId xmlns:a16="http://schemas.microsoft.com/office/drawing/2014/main" val="266692445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3956888945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256433040"/>
                        </a:ext>
                      </a:extLst>
                    </a:gridCol>
                    <a:gridCol w="828092">
                      <a:extLst>
                        <a:ext uri="{9D8B030D-6E8A-4147-A177-3AD203B41FA5}">
                          <a16:colId xmlns:a16="http://schemas.microsoft.com/office/drawing/2014/main" val="14556334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A2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588" r="-20146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471" t="-10588" r="-102941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71" t="-10588" r="-2941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580752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109302" r="-303676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6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9434974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211765" r="-303676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5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75646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35" t="-311765" r="-303676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</a:t>
                          </a:r>
                          <a:endParaRPr lang="en-MY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  <a:endParaRPr lang="en-MY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02447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/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i,j</a:t>
                </a:r>
                <a:r>
                  <a:rPr lang="en-MY" sz="3200" dirty="0"/>
                  <a:t>],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</a:t>
                </a:r>
                <a:r>
                  <a:rPr lang="en-MY" sz="3200" dirty="0" err="1"/>
                  <a:t>i,k</a:t>
                </a:r>
                <a:r>
                  <a:rPr lang="en-MY" sz="3200" dirty="0"/>
                  <a:t>] +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MY" sz="3200" dirty="0"/>
                  <a:t>[k,</a:t>
                </a:r>
                <a:r>
                  <a:rPr lang="en-MY" sz="3200" dirty="0" err="1"/>
                  <a:t>j</a:t>
                </a:r>
                <a:r>
                  <a:rPr lang="en-MY" sz="3200" dirty="0"/>
                  <a:t>]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5FC8C9-49A7-71D5-CD6F-2C031574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946" y="1563900"/>
                <a:ext cx="7521654" cy="584775"/>
              </a:xfrm>
              <a:prstGeom prst="rect">
                <a:avLst/>
              </a:prstGeom>
              <a:blipFill>
                <a:blip r:embed="rId5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50BC5C8-81DA-86F4-ACE4-0F81BCA73A3C}"/>
              </a:ext>
            </a:extLst>
          </p:cNvPr>
          <p:cNvSpPr txBox="1"/>
          <p:nvPr/>
        </p:nvSpPr>
        <p:spPr>
          <a:xfrm>
            <a:off x="8042589" y="2203380"/>
            <a:ext cx="153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K=2</a:t>
            </a:r>
          </a:p>
          <a:p>
            <a:r>
              <a:rPr lang="en-US" sz="2800" dirty="0" err="1"/>
              <a:t>i</a:t>
            </a:r>
            <a:r>
              <a:rPr lang="en-US" sz="2800" dirty="0"/>
              <a:t>=1,j=0</a:t>
            </a:r>
            <a:endParaRPr lang="en-MY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7260A6-BCA7-3411-1297-679CC1C7D3C5}"/>
              </a:ext>
            </a:extLst>
          </p:cNvPr>
          <p:cNvSpPr txBox="1"/>
          <p:nvPr/>
        </p:nvSpPr>
        <p:spPr>
          <a:xfrm>
            <a:off x="8527092" y="5571189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=min(6,5)=5</a:t>
            </a:r>
            <a:endParaRPr lang="en-MY" sz="2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36B4E45-062F-022F-F35A-19F35BC7141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D8C8D6BE-31E4-851B-910B-AFC8B2DCDFC0}"/>
              </a:ext>
            </a:extLst>
          </p:cNvPr>
          <p:cNvSpPr txBox="1"/>
          <p:nvPr/>
        </p:nvSpPr>
        <p:spPr>
          <a:xfrm>
            <a:off x="8348960" y="4944285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=min([1,0],[1,2]+[2,0])=</a:t>
            </a:r>
            <a:endParaRPr lang="en-MY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2FD4C5-49FE-9CB8-C441-F1CA7B0B1231}"/>
              </a:ext>
            </a:extLst>
          </p:cNvPr>
          <p:cNvCxnSpPr/>
          <p:nvPr/>
        </p:nvCxnSpPr>
        <p:spPr>
          <a:xfrm flipV="1">
            <a:off x="3596432" y="6094409"/>
            <a:ext cx="0" cy="9601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19AD06-3203-991A-DFAB-1489436C2666}"/>
              </a:ext>
            </a:extLst>
          </p:cNvPr>
          <p:cNvCxnSpPr/>
          <p:nvPr/>
        </p:nvCxnSpPr>
        <p:spPr>
          <a:xfrm flipH="1">
            <a:off x="2444304" y="7126560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AD3B7D-F9A7-31C9-27A5-B049F1F8EE48}"/>
              </a:ext>
            </a:extLst>
          </p:cNvPr>
          <p:cNvSpPr/>
          <p:nvPr/>
        </p:nvSpPr>
        <p:spPr>
          <a:xfrm>
            <a:off x="5261823" y="6406480"/>
            <a:ext cx="792088" cy="50405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1365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5772-66EA-E4BA-9E26-37CD0B77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6BEA-C40D-2D57-46DC-FDF7642110E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736" y="2090804"/>
            <a:ext cx="7213604" cy="503575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48352F8-D1C6-AF38-BFE8-A58283E17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089680"/>
              </p:ext>
            </p:extLst>
          </p:nvPr>
        </p:nvGraphicFramePr>
        <p:xfrm>
          <a:off x="379416" y="3166120"/>
          <a:ext cx="5953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0">
                  <a:extLst>
                    <a:ext uri="{9D8B030D-6E8A-4147-A177-3AD203B41FA5}">
                      <a16:colId xmlns:a16="http://schemas.microsoft.com/office/drawing/2014/main" val="531804140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93506575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905133574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725353465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08170944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24480872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2885961598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41961246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3841330260"/>
                    </a:ext>
                  </a:extLst>
                </a:gridCol>
              </a:tblGrid>
              <a:tr h="359448">
                <a:tc>
                  <a:txBody>
                    <a:bodyPr/>
                    <a:lstStyle/>
                    <a:p>
                      <a:pPr algn="ctr"/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086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2034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0138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2756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7817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7517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2600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842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4768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84A4B923-FB3E-7048-F895-6F979751104E}"/>
              </a:ext>
            </a:extLst>
          </p:cNvPr>
          <p:cNvSpPr/>
          <p:nvPr/>
        </p:nvSpPr>
        <p:spPr>
          <a:xfrm>
            <a:off x="8060928" y="3310136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EA964043-6725-8DE4-972A-1A12BD6B1D60}"/>
              </a:ext>
            </a:extLst>
          </p:cNvPr>
          <p:cNvSpPr txBox="1"/>
          <p:nvPr/>
        </p:nvSpPr>
        <p:spPr>
          <a:xfrm>
            <a:off x="644104" y="2318123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800" b="1" u="sng" dirty="0"/>
              <a:t>Find the minimum vertices.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5411913-6C87-0845-E2E4-15828248D7DB}"/>
              </a:ext>
            </a:extLst>
          </p:cNvPr>
          <p:cNvCxnSpPr>
            <a:cxnSpLocks/>
          </p:cNvCxnSpPr>
          <p:nvPr/>
        </p:nvCxnSpPr>
        <p:spPr>
          <a:xfrm flipH="1">
            <a:off x="7268840" y="3713698"/>
            <a:ext cx="981424" cy="3569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E81BFF-77BC-E6BE-6442-CD83E9F7D9B0}"/>
              </a:ext>
            </a:extLst>
          </p:cNvPr>
          <p:cNvCxnSpPr>
            <a:cxnSpLocks/>
          </p:cNvCxnSpPr>
          <p:nvPr/>
        </p:nvCxnSpPr>
        <p:spPr>
          <a:xfrm flipH="1">
            <a:off x="7174172" y="3882059"/>
            <a:ext cx="1076092" cy="9299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67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5772-66EA-E4BA-9E26-37CD0B77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6BEA-C40D-2D57-46DC-FDF7642110E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736" y="2090804"/>
            <a:ext cx="7213604" cy="503575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48352F8-D1C6-AF38-BFE8-A58283E17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656272"/>
              </p:ext>
            </p:extLst>
          </p:nvPr>
        </p:nvGraphicFramePr>
        <p:xfrm>
          <a:off x="379416" y="3166120"/>
          <a:ext cx="5953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0">
                  <a:extLst>
                    <a:ext uri="{9D8B030D-6E8A-4147-A177-3AD203B41FA5}">
                      <a16:colId xmlns:a16="http://schemas.microsoft.com/office/drawing/2014/main" val="531804140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93506575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905133574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725353465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08170944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24480872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2885961598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41961246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3841330260"/>
                    </a:ext>
                  </a:extLst>
                </a:gridCol>
              </a:tblGrid>
              <a:tr h="359448">
                <a:tc>
                  <a:txBody>
                    <a:bodyPr/>
                    <a:lstStyle/>
                    <a:p>
                      <a:pPr algn="ctr"/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086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2034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0138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2756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7817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7517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2600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842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4768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84A4B923-FB3E-7048-F895-6F979751104E}"/>
              </a:ext>
            </a:extLst>
          </p:cNvPr>
          <p:cNvSpPr/>
          <p:nvPr/>
        </p:nvSpPr>
        <p:spPr>
          <a:xfrm>
            <a:off x="9933136" y="2590056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EA964043-6725-8DE4-972A-1A12BD6B1D60}"/>
              </a:ext>
            </a:extLst>
          </p:cNvPr>
          <p:cNvSpPr txBox="1"/>
          <p:nvPr/>
        </p:nvSpPr>
        <p:spPr>
          <a:xfrm>
            <a:off x="644104" y="2318123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800" b="1" u="sng" dirty="0"/>
              <a:t>Find the minimum vertices.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E81BFF-77BC-E6BE-6442-CD83E9F7D9B0}"/>
              </a:ext>
            </a:extLst>
          </p:cNvPr>
          <p:cNvCxnSpPr>
            <a:cxnSpLocks/>
          </p:cNvCxnSpPr>
          <p:nvPr/>
        </p:nvCxnSpPr>
        <p:spPr>
          <a:xfrm flipH="1">
            <a:off x="8492976" y="2914092"/>
            <a:ext cx="1764196" cy="7112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06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5772-66EA-E4BA-9E26-37CD0B77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6BEA-C40D-2D57-46DC-FDF7642110E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736" y="2090804"/>
            <a:ext cx="7213604" cy="503575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48352F8-D1C6-AF38-BFE8-A58283E17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897875"/>
              </p:ext>
            </p:extLst>
          </p:nvPr>
        </p:nvGraphicFramePr>
        <p:xfrm>
          <a:off x="379416" y="3166120"/>
          <a:ext cx="5953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0">
                  <a:extLst>
                    <a:ext uri="{9D8B030D-6E8A-4147-A177-3AD203B41FA5}">
                      <a16:colId xmlns:a16="http://schemas.microsoft.com/office/drawing/2014/main" val="531804140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93506575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905133574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725353465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08170944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24480872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2885961598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41961246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3841330260"/>
                    </a:ext>
                  </a:extLst>
                </a:gridCol>
              </a:tblGrid>
              <a:tr h="359448">
                <a:tc>
                  <a:txBody>
                    <a:bodyPr/>
                    <a:lstStyle/>
                    <a:p>
                      <a:pPr algn="ctr"/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086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2034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0138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2756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7817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7517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2600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842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4768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84A4B923-FB3E-7048-F895-6F979751104E}"/>
              </a:ext>
            </a:extLst>
          </p:cNvPr>
          <p:cNvSpPr/>
          <p:nvPr/>
        </p:nvSpPr>
        <p:spPr>
          <a:xfrm>
            <a:off x="12741448" y="2446040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EA964043-6725-8DE4-972A-1A12BD6B1D60}"/>
              </a:ext>
            </a:extLst>
          </p:cNvPr>
          <p:cNvSpPr txBox="1"/>
          <p:nvPr/>
        </p:nvSpPr>
        <p:spPr>
          <a:xfrm>
            <a:off x="644104" y="2318123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800" b="1" u="sng" dirty="0"/>
              <a:t>Find the minimum vertices.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E81BFF-77BC-E6BE-6442-CD83E9F7D9B0}"/>
              </a:ext>
            </a:extLst>
          </p:cNvPr>
          <p:cNvCxnSpPr>
            <a:cxnSpLocks/>
          </p:cNvCxnSpPr>
          <p:nvPr/>
        </p:nvCxnSpPr>
        <p:spPr>
          <a:xfrm flipH="1">
            <a:off x="10437192" y="2817074"/>
            <a:ext cx="2628292" cy="610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09E205-4470-060B-F5BC-83DDA39E3ED1}"/>
              </a:ext>
            </a:extLst>
          </p:cNvPr>
          <p:cNvCxnSpPr>
            <a:cxnSpLocks/>
          </p:cNvCxnSpPr>
          <p:nvPr/>
        </p:nvCxnSpPr>
        <p:spPr>
          <a:xfrm flipH="1">
            <a:off x="12741448" y="2965363"/>
            <a:ext cx="315277" cy="63899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228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5772-66EA-E4BA-9E26-37CD0B77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Cont.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26BEA-C40D-2D57-46DC-FDF7642110E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A1D16E-CF0D-983F-654B-AEFB3166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736" y="2090804"/>
            <a:ext cx="7213604" cy="503575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48352F8-D1C6-AF38-BFE8-A58283E17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274570"/>
              </p:ext>
            </p:extLst>
          </p:nvPr>
        </p:nvGraphicFramePr>
        <p:xfrm>
          <a:off x="379416" y="3166120"/>
          <a:ext cx="59533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0">
                  <a:extLst>
                    <a:ext uri="{9D8B030D-6E8A-4147-A177-3AD203B41FA5}">
                      <a16:colId xmlns:a16="http://schemas.microsoft.com/office/drawing/2014/main" val="531804140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93506575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905133574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725353465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08170944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244808727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2885961598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1419612462"/>
                    </a:ext>
                  </a:extLst>
                </a:gridCol>
                <a:gridCol w="661480">
                  <a:extLst>
                    <a:ext uri="{9D8B030D-6E8A-4147-A177-3AD203B41FA5}">
                      <a16:colId xmlns:a16="http://schemas.microsoft.com/office/drawing/2014/main" val="3841330260"/>
                    </a:ext>
                  </a:extLst>
                </a:gridCol>
              </a:tblGrid>
              <a:tr h="359448">
                <a:tc>
                  <a:txBody>
                    <a:bodyPr/>
                    <a:lstStyle/>
                    <a:p>
                      <a:pPr algn="ctr"/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086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2034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01383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2756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7817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75172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52600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8426"/>
                  </a:ext>
                </a:extLst>
              </a:tr>
              <a:tr h="3594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4768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84A4B923-FB3E-7048-F895-6F979751104E}"/>
              </a:ext>
            </a:extLst>
          </p:cNvPr>
          <p:cNvSpPr/>
          <p:nvPr/>
        </p:nvSpPr>
        <p:spPr>
          <a:xfrm>
            <a:off x="12329425" y="3309395"/>
            <a:ext cx="648072" cy="648072"/>
          </a:xfrm>
          <a:prstGeom prst="ellips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EA964043-6725-8DE4-972A-1A12BD6B1D60}"/>
              </a:ext>
            </a:extLst>
          </p:cNvPr>
          <p:cNvSpPr txBox="1"/>
          <p:nvPr/>
        </p:nvSpPr>
        <p:spPr>
          <a:xfrm>
            <a:off x="644104" y="2318123"/>
            <a:ext cx="6929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2800" b="1" u="sng" dirty="0"/>
              <a:t>Find the minimum vertices.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E81BFF-77BC-E6BE-6442-CD83E9F7D9B0}"/>
              </a:ext>
            </a:extLst>
          </p:cNvPr>
          <p:cNvCxnSpPr>
            <a:cxnSpLocks/>
          </p:cNvCxnSpPr>
          <p:nvPr/>
        </p:nvCxnSpPr>
        <p:spPr>
          <a:xfrm flipH="1" flipV="1">
            <a:off x="10365184" y="2988084"/>
            <a:ext cx="2202646" cy="6453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09E205-4470-060B-F5BC-83DDA39E3ED1}"/>
              </a:ext>
            </a:extLst>
          </p:cNvPr>
          <p:cNvCxnSpPr>
            <a:cxnSpLocks/>
          </p:cNvCxnSpPr>
          <p:nvPr/>
        </p:nvCxnSpPr>
        <p:spPr>
          <a:xfrm flipH="1">
            <a:off x="12165384" y="3864005"/>
            <a:ext cx="488077" cy="25939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26DAC3-7A17-B72F-017A-C236AA030167}"/>
              </a:ext>
            </a:extLst>
          </p:cNvPr>
          <p:cNvCxnSpPr>
            <a:cxnSpLocks/>
          </p:cNvCxnSpPr>
          <p:nvPr/>
        </p:nvCxnSpPr>
        <p:spPr>
          <a:xfrm flipH="1">
            <a:off x="10077152" y="3811467"/>
            <a:ext cx="2472043" cy="194694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57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19600</TotalTime>
  <Words>4130</Words>
  <Application>Microsoft Office PowerPoint</Application>
  <PresentationFormat>Custom</PresentationFormat>
  <Paragraphs>2640</Paragraphs>
  <Slides>56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Arial</vt:lpstr>
      <vt:lpstr>Calibri</vt:lpstr>
      <vt:lpstr>Cambria Math</vt:lpstr>
      <vt:lpstr>Courier New</vt:lpstr>
      <vt:lpstr>Palatino Linotype</vt:lpstr>
      <vt:lpstr>Times New Roman</vt:lpstr>
      <vt:lpstr>Wingdings</vt:lpstr>
      <vt:lpstr>Office Theme</vt:lpstr>
      <vt:lpstr>Graphs- Shortest Paths</vt:lpstr>
      <vt:lpstr>Dijkstra’s algorithm</vt:lpstr>
      <vt:lpstr>EX: Dijkstra’s algorithm</vt:lpstr>
      <vt:lpstr>Solution</vt:lpstr>
      <vt:lpstr>Solution Cont.</vt:lpstr>
      <vt:lpstr>Solution Cont.</vt:lpstr>
      <vt:lpstr>Solution Cont.</vt:lpstr>
      <vt:lpstr>Solution Cont.</vt:lpstr>
      <vt:lpstr>Solution Cont.</vt:lpstr>
      <vt:lpstr>Solution Cont.</vt:lpstr>
      <vt:lpstr>Solution Cont.</vt:lpstr>
      <vt:lpstr>Solution Cont.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Solution: Dijkstra’s algorithm</vt:lpstr>
      <vt:lpstr>Floyd’s Algorithm</vt:lpstr>
      <vt:lpstr>EX:Floyd’s Algorithm</vt:lpstr>
      <vt:lpstr>Solution:Floyd’s Algorithm 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PowerPoint Presentation</vt:lpstr>
      <vt:lpstr>Solution:Floyd’s Algorithm Cont.</vt:lpstr>
      <vt:lpstr>Solution:Floyd’s Algorithm Cont.</vt:lpstr>
      <vt:lpstr>PowerPoint Presentation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Solution:Floyd’s Algorithm Cont.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2896</cp:revision>
  <cp:lastPrinted>2016-01-16T17:38:40Z</cp:lastPrinted>
  <dcterms:created xsi:type="dcterms:W3CDTF">2014-06-16T13:46:25Z</dcterms:created>
  <dcterms:modified xsi:type="dcterms:W3CDTF">2022-12-11T20:08:47Z</dcterms:modified>
</cp:coreProperties>
</file>