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256" r:id="rId2"/>
    <p:sldId id="613" r:id="rId3"/>
    <p:sldId id="614" r:id="rId4"/>
    <p:sldId id="615" r:id="rId5"/>
    <p:sldId id="616" r:id="rId6"/>
    <p:sldId id="617" r:id="rId7"/>
    <p:sldId id="618" r:id="rId8"/>
    <p:sldId id="619" r:id="rId9"/>
    <p:sldId id="620" r:id="rId10"/>
    <p:sldId id="621" r:id="rId11"/>
    <p:sldId id="622" r:id="rId12"/>
    <p:sldId id="624" r:id="rId13"/>
    <p:sldId id="625" r:id="rId14"/>
    <p:sldId id="626" r:id="rId15"/>
    <p:sldId id="627" r:id="rId16"/>
    <p:sldId id="628" r:id="rId17"/>
    <p:sldId id="629" r:id="rId18"/>
    <p:sldId id="630" r:id="rId19"/>
    <p:sldId id="631" r:id="rId20"/>
    <p:sldId id="632" r:id="rId21"/>
    <p:sldId id="633" r:id="rId22"/>
    <p:sldId id="634" r:id="rId23"/>
    <p:sldId id="635" r:id="rId24"/>
    <p:sldId id="636" r:id="rId25"/>
    <p:sldId id="637" r:id="rId26"/>
    <p:sldId id="638" r:id="rId27"/>
    <p:sldId id="640" r:id="rId28"/>
    <p:sldId id="641" r:id="rId29"/>
    <p:sldId id="642" r:id="rId30"/>
    <p:sldId id="643" r:id="rId31"/>
    <p:sldId id="670" r:id="rId32"/>
    <p:sldId id="644" r:id="rId33"/>
    <p:sldId id="645" r:id="rId34"/>
    <p:sldId id="646" r:id="rId35"/>
    <p:sldId id="647" r:id="rId36"/>
    <p:sldId id="648" r:id="rId37"/>
    <p:sldId id="649" r:id="rId38"/>
    <p:sldId id="650" r:id="rId39"/>
    <p:sldId id="651" r:id="rId40"/>
    <p:sldId id="652" r:id="rId41"/>
    <p:sldId id="653" r:id="rId42"/>
    <p:sldId id="654" r:id="rId43"/>
    <p:sldId id="662" r:id="rId44"/>
    <p:sldId id="655" r:id="rId45"/>
    <p:sldId id="663" r:id="rId46"/>
    <p:sldId id="656" r:id="rId47"/>
    <p:sldId id="657" r:id="rId48"/>
    <p:sldId id="659" r:id="rId49"/>
    <p:sldId id="660" r:id="rId50"/>
    <p:sldId id="664" r:id="rId51"/>
    <p:sldId id="665" r:id="rId52"/>
    <p:sldId id="666" r:id="rId53"/>
    <p:sldId id="667" r:id="rId54"/>
    <p:sldId id="668" r:id="rId55"/>
    <p:sldId id="669" r:id="rId56"/>
    <p:sldId id="612" r:id="rId57"/>
  </p:sldIdLst>
  <p:sldSz cx="13817600" cy="7772400"/>
  <p:notesSz cx="6858000" cy="91440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435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4416" autoAdjust="0"/>
  </p:normalViewPr>
  <p:slideViewPr>
    <p:cSldViewPr>
      <p:cViewPr varScale="1">
        <p:scale>
          <a:sx n="54" d="100"/>
          <a:sy n="54" d="100"/>
        </p:scale>
        <p:origin x="1104" y="66"/>
      </p:cViewPr>
      <p:guideLst>
        <p:guide orient="horz" pos="2448"/>
        <p:guide pos="435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880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E7A162-7AE0-4734-8329-E6EF15A67CA1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FD3E08-1F1D-453D-99F1-53E4B2E465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6193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E38D01-B6A8-4E40-A11C-85D5B25719CF}" type="datetimeFigureOut">
              <a:rPr lang="en-US" smtClean="0"/>
              <a:t>12/11/2022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B02277-9392-41C3-AA11-A5F619BDEE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4225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8824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5599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4510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6691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387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442262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734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0469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5896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62684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742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4014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33398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042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96518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17465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87816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7565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38855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37059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56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326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935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3100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084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6129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163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4771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B02277-9392-41C3-AA11-A5F619BDEEAB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943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72640" y="4404360"/>
            <a:ext cx="9672320" cy="19862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D15125E9-6101-5A80-5F89-16E1FDA03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865251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>
            <a:normAutofit/>
          </a:bodyPr>
          <a:lstStyle>
            <a:lvl1pPr>
              <a:defRPr sz="43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</p:spPr>
        <p:txBody>
          <a:bodyPr/>
          <a:lstStyle>
            <a:lvl1pPr marL="288925" indent="-288925"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>
                <a:latin typeface="Palatino Linotype" panose="02040502050505030304" pitchFamily="18" charset="0"/>
              </a:defRPr>
            </a:lvl1pPr>
            <a:lvl2pPr marL="631825" indent="-227013"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>
                <a:latin typeface="Palatino Linotype" panose="02040502050505030304" pitchFamily="18" charset="0"/>
              </a:defRPr>
            </a:lvl2pPr>
            <a:lvl3pPr marL="973138" indent="-231775">
              <a:buClr>
                <a:schemeClr val="tx2"/>
              </a:buClr>
              <a:buFont typeface="Courier New" panose="02070309020205020404" pitchFamily="49" charset="0"/>
              <a:buChar char="o"/>
              <a:defRPr sz="1600">
                <a:latin typeface="Palatino Linotype" panose="02040502050505030304" pitchFamily="18" charset="0"/>
              </a:defRPr>
            </a:lvl3pPr>
            <a:lvl4pPr marL="1254125" indent="-222250">
              <a:buClr>
                <a:schemeClr val="tx2"/>
              </a:buClr>
              <a:defRPr sz="1400">
                <a:latin typeface="Palatino Linotype" panose="02040502050505030304" pitchFamily="18" charset="0"/>
              </a:defRPr>
            </a:lvl4pPr>
            <a:lvl5pPr marL="1430338" indent="-176213">
              <a:buClr>
                <a:schemeClr val="tx2"/>
              </a:buClr>
              <a:defRPr sz="12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034827" y="7152499"/>
            <a:ext cx="1523369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grpSp>
        <p:nvGrpSpPr>
          <p:cNvPr id="12" name="Group 11"/>
          <p:cNvGrpSpPr/>
          <p:nvPr userDrawn="1"/>
        </p:nvGrpSpPr>
        <p:grpSpPr>
          <a:xfrm>
            <a:off x="0" y="-31035"/>
            <a:ext cx="13817601" cy="489657"/>
            <a:chOff x="0" y="-27384"/>
            <a:chExt cx="9144000" cy="432051"/>
          </a:xfrm>
        </p:grpSpPr>
        <p:sp>
          <p:nvSpPr>
            <p:cNvPr id="13" name="TextBox 12"/>
            <p:cNvSpPr txBox="1"/>
            <p:nvPr userDrawn="1"/>
          </p:nvSpPr>
          <p:spPr>
            <a:xfrm>
              <a:off x="0" y="-27384"/>
              <a:ext cx="9137405" cy="27156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MY" sz="1400" b="1" i="1" baseline="0" dirty="0">
                  <a:latin typeface="Palatino Linotype" panose="02040502050505030304" pitchFamily="18" charset="0"/>
                </a:rPr>
                <a:t>Data Structures</a:t>
              </a:r>
            </a:p>
          </p:txBody>
        </p:sp>
        <p:cxnSp>
          <p:nvCxnSpPr>
            <p:cNvPr id="15" name="Straight Connector 14"/>
            <p:cNvCxnSpPr/>
            <p:nvPr userDrawn="1"/>
          </p:nvCxnSpPr>
          <p:spPr>
            <a:xfrm>
              <a:off x="107504" y="404667"/>
              <a:ext cx="9036496" cy="0"/>
            </a:xfrm>
            <a:prstGeom prst="line">
              <a:avLst/>
            </a:prstGeom>
            <a:ln w="19050">
              <a:gradFill flip="none" rotWithShape="1">
                <a:gsLst>
                  <a:gs pos="0">
                    <a:srgbClr val="C99503"/>
                  </a:gs>
                  <a:gs pos="60000">
                    <a:schemeClr val="accent1">
                      <a:tint val="44500"/>
                      <a:satMod val="160000"/>
                      <a:alpha val="56000"/>
                      <a:lumMod val="83000"/>
                    </a:schemeClr>
                  </a:gs>
                  <a:gs pos="100000">
                    <a:schemeClr val="tx1">
                      <a:lumMod val="64000"/>
                      <a:lumOff val="36000"/>
                    </a:schemeClr>
                  </a:gs>
                </a:gsLst>
                <a:lin ang="0" scaled="1"/>
                <a:tileRect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 userDrawn="1"/>
        </p:nvCxnSpPr>
        <p:spPr>
          <a:xfrm>
            <a:off x="380077" y="1519537"/>
            <a:ext cx="13166263" cy="0"/>
          </a:xfrm>
          <a:prstGeom prst="line">
            <a:avLst/>
          </a:prstGeom>
          <a:ln w="25400" cap="rnd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380077" y="1509937"/>
            <a:ext cx="8507126" cy="350293"/>
          </a:xfrm>
        </p:spPr>
        <p:txBody>
          <a:bodyPr>
            <a:normAutofit/>
          </a:bodyPr>
          <a:lstStyle>
            <a:lvl1pPr marL="0" indent="0">
              <a:buNone/>
              <a:defRPr sz="1400" i="1">
                <a:latin typeface="Palatino Linotype" panose="02040502050505030304" pitchFamily="18" charset="0"/>
              </a:defRPr>
            </a:lvl1pPr>
            <a:lvl2pPr marL="690563" indent="-233363">
              <a:defRPr sz="1800">
                <a:latin typeface="Palatino Linotype" panose="02040502050505030304" pitchFamily="18" charset="0"/>
              </a:defRPr>
            </a:lvl2pPr>
            <a:lvl3pPr marL="1031875" indent="-234950">
              <a:buFont typeface="Wingdings" panose="05000000000000000000" pitchFamily="2" charset="2"/>
              <a:buChar char="§"/>
              <a:defRPr sz="1600">
                <a:latin typeface="Palatino Linotype" panose="02040502050505030304" pitchFamily="18" charset="0"/>
              </a:defRPr>
            </a:lvl3pPr>
            <a:lvl4pPr marL="1371600" indent="-223838">
              <a:buFont typeface="Arial" panose="020B0604020202020204" pitchFamily="34" charset="0"/>
              <a:buChar char="»"/>
              <a:defRPr sz="1400">
                <a:latin typeface="Palatino Linotype" panose="02040502050505030304" pitchFamily="18" charset="0"/>
              </a:defRPr>
            </a:lvl4pPr>
            <a:lvl5pPr>
              <a:defRPr sz="1506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BC473C-E8AC-C4B4-7536-C118F48777B9}"/>
              </a:ext>
            </a:extLst>
          </p:cNvPr>
          <p:cNvSpPr txBox="1"/>
          <p:nvPr userDrawn="1"/>
        </p:nvSpPr>
        <p:spPr>
          <a:xfrm>
            <a:off x="11459" y="0"/>
            <a:ext cx="717452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University of </a:t>
            </a:r>
            <a:r>
              <a:rPr lang="en-MY" sz="1400" b="1" i="1" kern="1200" baseline="0" dirty="0" err="1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Basrah</a:t>
            </a:r>
            <a:r>
              <a:rPr lang="en-MY" sz="1400" b="1" i="1" kern="1200" baseline="0" dirty="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4115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880" y="632185"/>
            <a:ext cx="12435840" cy="1050573"/>
          </a:xfrm>
        </p:spPr>
        <p:txBody>
          <a:bodyPr>
            <a:normAutofit/>
          </a:bodyPr>
          <a:lstStyle>
            <a:lvl1pPr>
              <a:defRPr sz="3599">
                <a:solidFill>
                  <a:srgbClr val="002060"/>
                </a:solidFill>
                <a:latin typeface="Palatino Linotype" panose="02040502050505030304" pitchFamily="18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77" y="2090804"/>
            <a:ext cx="13166263" cy="5367667"/>
          </a:xfrm>
          <a:ln>
            <a:gradFill>
              <a:gsLst>
                <a:gs pos="10000">
                  <a:schemeClr val="accent1">
                    <a:lumMod val="5000"/>
                    <a:lumOff val="9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txBody>
          <a:bodyPr/>
          <a:lstStyle>
            <a:lvl1pPr>
              <a:defRPr sz="2400">
                <a:latin typeface="Palatino Linotype" panose="02040502050505030304" pitchFamily="18" charset="0"/>
              </a:defRPr>
            </a:lvl1pPr>
            <a:lvl2pPr marL="693680" indent="-236518">
              <a:defRPr sz="2000">
                <a:latin typeface="Palatino Linotype" panose="02040502050505030304" pitchFamily="18" charset="0"/>
              </a:defRPr>
            </a:lvl2pPr>
            <a:lvl3pPr>
              <a:defRPr sz="1800">
                <a:latin typeface="Palatino Linotype" panose="02040502050505030304" pitchFamily="18" charset="0"/>
              </a:defRPr>
            </a:lvl3pPr>
            <a:lvl4pPr>
              <a:defRPr sz="1600">
                <a:latin typeface="Palatino Linotype" panose="02040502050505030304" pitchFamily="18" charset="0"/>
              </a:defRPr>
            </a:lvl4pPr>
            <a:lvl5pPr>
              <a:defRPr sz="1400">
                <a:latin typeface="Palatino Linotype" panose="020405020505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12240594" y="7458471"/>
            <a:ext cx="15233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fld id="{00102D1B-0293-4647-B4E5-AE469158D403}" type="slidenum">
              <a:rPr lang="en-US" sz="1200" smtClean="0">
                <a:solidFill>
                  <a:schemeClr val="bg1">
                    <a:lumMod val="50000"/>
                  </a:schemeClr>
                </a:solidFill>
              </a:rPr>
              <a:pPr algn="r"/>
              <a:t>‹#›</a:t>
            </a:fld>
            <a:endParaRPr lang="en-US" sz="10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28946" y="163218"/>
            <a:ext cx="13655150" cy="0"/>
          </a:xfrm>
          <a:prstGeom prst="line">
            <a:avLst/>
          </a:prstGeom>
          <a:ln w="19050">
            <a:gradFill flip="none" rotWithShape="1">
              <a:gsLst>
                <a:gs pos="0">
                  <a:srgbClr val="C99503"/>
                </a:gs>
                <a:gs pos="60000">
                  <a:schemeClr val="accent1">
                    <a:tint val="44500"/>
                    <a:satMod val="160000"/>
                    <a:alpha val="56000"/>
                    <a:lumMod val="83000"/>
                  </a:schemeClr>
                </a:gs>
                <a:gs pos="100000">
                  <a:schemeClr val="tx1">
                    <a:lumMod val="64000"/>
                    <a:lumOff val="36000"/>
                  </a:schemeClr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38763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0880" y="311256"/>
            <a:ext cx="1243584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0880" y="1813563"/>
            <a:ext cx="12435840" cy="51294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0880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21015" y="7203864"/>
            <a:ext cx="4375573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2613" y="7203864"/>
            <a:ext cx="3224107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CFEE5-8EAD-403C-AFC6-4E09610A51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86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4" r:id="rId2"/>
    <p:sldLayoutId id="2147483683" r:id="rId3"/>
  </p:sldLayoutIdLst>
  <p:hf hdr="0" ftr="0" dt="0"/>
  <p:txStyles>
    <p:titleStyle>
      <a:lvl1pPr algn="ctr" defTabSz="914323" rtl="0" eaLnBrk="1" latinLnBrk="0" hangingPunct="1"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71" indent="-34287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7" indent="-285726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0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66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27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89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51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713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74" indent="-228581" algn="l" defTabSz="914323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6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23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85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47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08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70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132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94" algn="l" defTabSz="91432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24.png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97422" y="1172924"/>
            <a:ext cx="8784976" cy="2376264"/>
          </a:xfrm>
        </p:spPr>
        <p:txBody>
          <a:bodyPr>
            <a:noAutofit/>
          </a:bodyPr>
          <a:lstStyle/>
          <a:p>
            <a:endParaRPr lang="en-US" sz="4000" b="1" dirty="0">
              <a:solidFill>
                <a:schemeClr val="tx1"/>
              </a:solidFill>
              <a:latin typeface="Palatino Linotype" panose="02040502050505030304" pitchFamily="18" charset="0"/>
            </a:endParaRP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Data Structures</a:t>
            </a:r>
          </a:p>
          <a:p>
            <a:r>
              <a:rPr lang="en-US" sz="4000" b="1" dirty="0">
                <a:solidFill>
                  <a:schemeClr val="tx1"/>
                </a:solidFill>
                <a:latin typeface="Palatino Linotype" panose="02040502050505030304" pitchFamily="18" charset="0"/>
              </a:rPr>
              <a:t>Lecture 8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834828" y="6498550"/>
            <a:ext cx="595840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Tahoma" pitchFamily="34" charset="0"/>
                <a:cs typeface="Tahoma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b="1" i="1" dirty="0">
                <a:latin typeface="Palatino Linotype" panose="02040502050505030304" pitchFamily="18" charset="0"/>
              </a:rPr>
              <a:t>Instructor: Ghazwan Abdulnabi Al-Ali</a:t>
            </a:r>
          </a:p>
        </p:txBody>
      </p:sp>
      <p:sp>
        <p:nvSpPr>
          <p:cNvPr id="2" name="Text Box 8">
            <a:extLst>
              <a:ext uri="{FF2B5EF4-FFF2-40B4-BE49-F238E27FC236}">
                <a16:creationId xmlns:a16="http://schemas.microsoft.com/office/drawing/2014/main" id="{6C7A2DF6-9A31-511F-88BB-09CF6F3B8E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0913" y="7138781"/>
            <a:ext cx="9144000" cy="3779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79" tIns="34289" rIns="68579" bIns="34289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dirty="0">
                <a:latin typeface="Calibri"/>
                <a:cs typeface="Calibri"/>
              </a:rPr>
              <a:t>University of </a:t>
            </a:r>
            <a:r>
              <a:rPr lang="en-US" dirty="0" err="1">
                <a:latin typeface="Calibri"/>
                <a:cs typeface="Calibri"/>
              </a:rPr>
              <a:t>Basrah</a:t>
            </a:r>
            <a:r>
              <a:rPr lang="en-US" dirty="0">
                <a:latin typeface="Calibri"/>
                <a:cs typeface="Calibri"/>
              </a:rPr>
              <a:t>, Iraq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C27A7A8-CEAC-2140-314E-9152434BFEE5}"/>
              </a:ext>
            </a:extLst>
          </p:cNvPr>
          <p:cNvSpPr txBox="1">
            <a:spLocks noChangeArrowheads="1"/>
          </p:cNvSpPr>
          <p:nvPr/>
        </p:nvSpPr>
        <p:spPr>
          <a:xfrm>
            <a:off x="2090913" y="255697"/>
            <a:ext cx="9144000" cy="1340871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16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323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485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647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5808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2970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132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294" indent="0" algn="ctr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3</a:t>
            </a:r>
            <a:r>
              <a:rPr lang="en-US" baseline="30000" dirty="0"/>
              <a:t>rd</a:t>
            </a:r>
            <a:r>
              <a:rPr lang="en-US" dirty="0"/>
              <a:t> Grade</a:t>
            </a:r>
          </a:p>
          <a:p>
            <a:r>
              <a:rPr lang="en-MY" dirty="0"/>
              <a:t>College of Computer Science and Information Technology</a:t>
            </a:r>
          </a:p>
          <a:p>
            <a:r>
              <a:rPr lang="en-MY" dirty="0"/>
              <a:t>Department of Computer Science</a:t>
            </a:r>
            <a:endParaRPr lang="en-US" dirty="0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640768AC-7770-AD21-669F-9C22097A87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803710" y="3727754"/>
            <a:ext cx="7772400" cy="1143000"/>
          </a:xfrm>
          <a:ln/>
        </p:spPr>
        <p:txBody>
          <a:bodyPr/>
          <a:lstStyle/>
          <a:p>
            <a: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Graphs- Shortest Paths</a:t>
            </a:r>
          </a:p>
        </p:txBody>
      </p:sp>
    </p:spTree>
    <p:extLst>
      <p:ext uri="{BB962C8B-B14F-4D97-AF65-F5344CB8AC3E}">
        <p14:creationId xmlns:p14="http://schemas.microsoft.com/office/powerpoint/2010/main" val="2210066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5772-66EA-E4BA-9E26-37CD0B77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26BEA-C40D-2D57-46DC-FDF7642110E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736" y="2090804"/>
            <a:ext cx="7213604" cy="5035756"/>
          </a:xfrm>
          <a:prstGeom prst="rect">
            <a:avLst/>
          </a:prstGeom>
          <a:noFill/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48352F8-D1C6-AF38-BFE8-A58283E17F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8460828"/>
              </p:ext>
            </p:extLst>
          </p:nvPr>
        </p:nvGraphicFramePr>
        <p:xfrm>
          <a:off x="379416" y="3166120"/>
          <a:ext cx="595332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480">
                  <a:extLst>
                    <a:ext uri="{9D8B030D-6E8A-4147-A177-3AD203B41FA5}">
                      <a16:colId xmlns:a16="http://schemas.microsoft.com/office/drawing/2014/main" val="531804140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93506575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905133574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725353465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08170944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24480872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2885961598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41961246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3841330260"/>
                    </a:ext>
                  </a:extLst>
                </a:gridCol>
              </a:tblGrid>
              <a:tr h="359448">
                <a:tc>
                  <a:txBody>
                    <a:bodyPr/>
                    <a:lstStyle/>
                    <a:p>
                      <a:pPr algn="ctr"/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65086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22034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0138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2756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67817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17517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1400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452600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842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444768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84A4B923-FB3E-7048-F895-6F979751104E}"/>
              </a:ext>
            </a:extLst>
          </p:cNvPr>
          <p:cNvSpPr/>
          <p:nvPr/>
        </p:nvSpPr>
        <p:spPr>
          <a:xfrm>
            <a:off x="11841348" y="614418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EA964043-6725-8DE4-972A-1A12BD6B1D60}"/>
              </a:ext>
            </a:extLst>
          </p:cNvPr>
          <p:cNvSpPr txBox="1"/>
          <p:nvPr/>
        </p:nvSpPr>
        <p:spPr>
          <a:xfrm>
            <a:off x="644104" y="2318123"/>
            <a:ext cx="6929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800" b="1" u="sng" dirty="0"/>
              <a:t>Find the minimum vertices.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D09E205-4470-060B-F5BC-83DDA39E3ED1}"/>
              </a:ext>
            </a:extLst>
          </p:cNvPr>
          <p:cNvCxnSpPr>
            <a:cxnSpLocks/>
          </p:cNvCxnSpPr>
          <p:nvPr/>
        </p:nvCxnSpPr>
        <p:spPr>
          <a:xfrm flipH="1" flipV="1">
            <a:off x="10149160" y="5902424"/>
            <a:ext cx="1692188" cy="5658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4609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5772-66EA-E4BA-9E26-37CD0B77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26BEA-C40D-2D57-46DC-FDF7642110E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736" y="2090804"/>
            <a:ext cx="7213604" cy="5035756"/>
          </a:xfrm>
          <a:prstGeom prst="rect">
            <a:avLst/>
          </a:prstGeom>
          <a:noFill/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48352F8-D1C6-AF38-BFE8-A58283E17F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3095271"/>
              </p:ext>
            </p:extLst>
          </p:nvPr>
        </p:nvGraphicFramePr>
        <p:xfrm>
          <a:off x="379416" y="3166120"/>
          <a:ext cx="595332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480">
                  <a:extLst>
                    <a:ext uri="{9D8B030D-6E8A-4147-A177-3AD203B41FA5}">
                      <a16:colId xmlns:a16="http://schemas.microsoft.com/office/drawing/2014/main" val="531804140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93506575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905133574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725353465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08170944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24480872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2885961598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41961246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3841330260"/>
                    </a:ext>
                  </a:extLst>
                </a:gridCol>
              </a:tblGrid>
              <a:tr h="359448">
                <a:tc>
                  <a:txBody>
                    <a:bodyPr/>
                    <a:lstStyle/>
                    <a:p>
                      <a:pPr algn="ctr"/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65086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22034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0138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2756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67817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23" rtl="0" eaLnBrk="1" latinLnBrk="0" hangingPunct="1"/>
                      <a:r>
                        <a:rPr lang="en-US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  <a:endParaRPr lang="en-MY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17517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1400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452600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842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444768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84A4B923-FB3E-7048-F895-6F979751104E}"/>
              </a:ext>
            </a:extLst>
          </p:cNvPr>
          <p:cNvSpPr/>
          <p:nvPr/>
        </p:nvSpPr>
        <p:spPr>
          <a:xfrm>
            <a:off x="9615502" y="557838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EA964043-6725-8DE4-972A-1A12BD6B1D60}"/>
              </a:ext>
            </a:extLst>
          </p:cNvPr>
          <p:cNvSpPr txBox="1"/>
          <p:nvPr/>
        </p:nvSpPr>
        <p:spPr>
          <a:xfrm>
            <a:off x="644104" y="2318123"/>
            <a:ext cx="6929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800" b="1" u="sng" dirty="0"/>
              <a:t>Find the minimum vertices.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D09E205-4470-060B-F5BC-83DDA39E3ED1}"/>
              </a:ext>
            </a:extLst>
          </p:cNvPr>
          <p:cNvCxnSpPr>
            <a:cxnSpLocks/>
          </p:cNvCxnSpPr>
          <p:nvPr/>
        </p:nvCxnSpPr>
        <p:spPr>
          <a:xfrm flipH="1" flipV="1">
            <a:off x="7128025" y="5045820"/>
            <a:ext cx="2779090" cy="85660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43474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5772-66EA-E4BA-9E26-37CD0B77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26BEA-C40D-2D57-46DC-FDF7642110E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736" y="2090804"/>
            <a:ext cx="7213604" cy="5035756"/>
          </a:xfrm>
          <a:prstGeom prst="rect">
            <a:avLst/>
          </a:prstGeom>
          <a:noFill/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48352F8-D1C6-AF38-BFE8-A58283E17FF9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79416" y="3166120"/>
          <a:ext cx="595332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480">
                  <a:extLst>
                    <a:ext uri="{9D8B030D-6E8A-4147-A177-3AD203B41FA5}">
                      <a16:colId xmlns:a16="http://schemas.microsoft.com/office/drawing/2014/main" val="531804140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93506575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905133574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725353465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08170944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24480872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2885961598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41961246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3841330260"/>
                    </a:ext>
                  </a:extLst>
                </a:gridCol>
              </a:tblGrid>
              <a:tr h="359448">
                <a:tc>
                  <a:txBody>
                    <a:bodyPr/>
                    <a:lstStyle/>
                    <a:p>
                      <a:pPr algn="ctr"/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65086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22034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0138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2756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67817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highlight>
                            <a:srgbClr val="FF0000"/>
                          </a:highlight>
                        </a:rPr>
                        <a:t>250</a:t>
                      </a:r>
                      <a:endParaRPr lang="en-MY" dirty="0">
                        <a:highlight>
                          <a:srgbClr val="FF0000"/>
                        </a:highligh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17517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1400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452600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842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1700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444768"/>
                  </a:ext>
                </a:extLst>
              </a:tr>
            </a:tbl>
          </a:graphicData>
        </a:graphic>
      </p:graphicFrame>
      <p:sp>
        <p:nvSpPr>
          <p:cNvPr id="3" name="TextBox 11">
            <a:extLst>
              <a:ext uri="{FF2B5EF4-FFF2-40B4-BE49-F238E27FC236}">
                <a16:creationId xmlns:a16="http://schemas.microsoft.com/office/drawing/2014/main" id="{EA964043-6725-8DE4-972A-1A12BD6B1D60}"/>
              </a:ext>
            </a:extLst>
          </p:cNvPr>
          <p:cNvSpPr txBox="1"/>
          <p:nvPr/>
        </p:nvSpPr>
        <p:spPr>
          <a:xfrm>
            <a:off x="644104" y="2318123"/>
            <a:ext cx="6929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800" b="1" u="sng" dirty="0"/>
              <a:t>Find the minimum vertices.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4508C32-CF41-AA6F-0970-69A1B0BD40BC}"/>
              </a:ext>
            </a:extLst>
          </p:cNvPr>
          <p:cNvSpPr txBox="1"/>
          <p:nvPr/>
        </p:nvSpPr>
        <p:spPr>
          <a:xfrm>
            <a:off x="674724" y="6687068"/>
            <a:ext cx="6929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800" b="1" dirty="0"/>
              <a:t>We will start from the vertex 6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CF0E783-525A-B043-E79B-66BAD764BADB}"/>
              </a:ext>
            </a:extLst>
          </p:cNvPr>
          <p:cNvSpPr/>
          <p:nvPr/>
        </p:nvSpPr>
        <p:spPr>
          <a:xfrm>
            <a:off x="12309400" y="3310136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1AB3D8-37F0-1BBE-BB1D-35D6B88624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8090" y="5903061"/>
            <a:ext cx="2738981" cy="1459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66026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1163391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3454152"/>
            <a:ext cx="8413902" cy="38596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71275CB-F0D6-FC54-EAA6-F8E60BDC38DF}"/>
              </a:ext>
            </a:extLst>
          </p:cNvPr>
          <p:cNvSpPr/>
          <p:nvPr/>
        </p:nvSpPr>
        <p:spPr>
          <a:xfrm>
            <a:off x="13209137" y="1953396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A4A6825-1167-57B0-2B90-8B6D1A513464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897B51D-10D7-655E-B3F4-D006242DF7B4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55203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1228678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3454152"/>
            <a:ext cx="8413902" cy="38596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71275CB-F0D6-FC54-EAA6-F8E60BDC38DF}"/>
              </a:ext>
            </a:extLst>
          </p:cNvPr>
          <p:cNvSpPr/>
          <p:nvPr/>
        </p:nvSpPr>
        <p:spPr>
          <a:xfrm>
            <a:off x="13209137" y="1953396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A4A6825-1167-57B0-2B90-8B6D1A513464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897B51D-10D7-655E-B3F4-D006242DF7B4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2E7B77A-FB8F-93D9-5674-90E825965BA6}"/>
              </a:ext>
            </a:extLst>
          </p:cNvPr>
          <p:cNvSpPr/>
          <p:nvPr/>
        </p:nvSpPr>
        <p:spPr>
          <a:xfrm>
            <a:off x="2948359" y="2158008"/>
            <a:ext cx="5472607" cy="1152128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8ED76E-56D7-D75E-0CC3-9D23F46459C0}"/>
              </a:ext>
            </a:extLst>
          </p:cNvPr>
          <p:cNvSpPr txBox="1"/>
          <p:nvPr/>
        </p:nvSpPr>
        <p:spPr>
          <a:xfrm>
            <a:off x="4614805" y="1790430"/>
            <a:ext cx="2156761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dirty="0">
                <a:highlight>
                  <a:srgbClr val="FF0000"/>
                </a:highlight>
              </a:rPr>
              <a:t>select min vertex</a:t>
            </a:r>
          </a:p>
        </p:txBody>
      </p:sp>
    </p:spTree>
    <p:extLst>
      <p:ext uri="{BB962C8B-B14F-4D97-AF65-F5344CB8AC3E}">
        <p14:creationId xmlns:p14="http://schemas.microsoft.com/office/powerpoint/2010/main" val="518287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43855908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3454152"/>
            <a:ext cx="8413902" cy="385962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271275CB-F0D6-FC54-EAA6-F8E60BDC38DF}"/>
              </a:ext>
            </a:extLst>
          </p:cNvPr>
          <p:cNvSpPr/>
          <p:nvPr/>
        </p:nvSpPr>
        <p:spPr>
          <a:xfrm>
            <a:off x="13209137" y="1953396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1A4A6825-1167-57B0-2B90-8B6D1A513464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897B51D-10D7-655E-B3F4-D006242DF7B4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2E7B77A-FB8F-93D9-5674-90E825965BA6}"/>
              </a:ext>
            </a:extLst>
          </p:cNvPr>
          <p:cNvSpPr/>
          <p:nvPr/>
        </p:nvSpPr>
        <p:spPr>
          <a:xfrm>
            <a:off x="6116712" y="2158007"/>
            <a:ext cx="751291" cy="1286891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8ED76E-56D7-D75E-0CC3-9D23F46459C0}"/>
              </a:ext>
            </a:extLst>
          </p:cNvPr>
          <p:cNvSpPr txBox="1"/>
          <p:nvPr/>
        </p:nvSpPr>
        <p:spPr>
          <a:xfrm>
            <a:off x="4614805" y="1790430"/>
            <a:ext cx="2156761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dirty="0">
                <a:highlight>
                  <a:srgbClr val="FF0000"/>
                </a:highlight>
              </a:rPr>
              <a:t>select min vertex</a:t>
            </a:r>
          </a:p>
        </p:txBody>
      </p:sp>
    </p:spTree>
    <p:extLst>
      <p:ext uri="{BB962C8B-B14F-4D97-AF65-F5344CB8AC3E}">
        <p14:creationId xmlns:p14="http://schemas.microsoft.com/office/powerpoint/2010/main" val="35352532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6324774"/>
              </p:ext>
            </p:extLst>
          </p:nvPr>
        </p:nvGraphicFramePr>
        <p:xfrm>
          <a:off x="7065" y="1869973"/>
          <a:ext cx="8413902" cy="55511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5+4=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250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5+7=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5+8=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4246240"/>
            <a:ext cx="8413902" cy="317488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4=(1500 or 1250)=1250</a:t>
            </a:r>
            <a:endParaRPr lang="en-MY" dirty="0">
              <a:solidFill>
                <a:schemeClr val="tx1"/>
              </a:solidFill>
            </a:endParaRP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897B51D-10D7-655E-B3F4-D006242DF7B4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E2E7B77A-FB8F-93D9-5674-90E825965BA6}"/>
              </a:ext>
            </a:extLst>
          </p:cNvPr>
          <p:cNvSpPr/>
          <p:nvPr/>
        </p:nvSpPr>
        <p:spPr>
          <a:xfrm>
            <a:off x="2228280" y="2695494"/>
            <a:ext cx="751291" cy="749404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015A80F-78E6-5E75-546D-64F60434CD55}"/>
              </a:ext>
            </a:extLst>
          </p:cNvPr>
          <p:cNvSpPr/>
          <p:nvPr/>
        </p:nvSpPr>
        <p:spPr>
          <a:xfrm>
            <a:off x="13136766" y="2053504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9DA43F1-40F1-8FEC-48EC-414C2AF5AB4D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3348A7-0C29-F283-3574-CB2EE3C909BC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BF27D9A0-19B2-AA74-9A7B-AF7672AF2F35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9B4E5943-051D-3315-EC01-5928BB0D00B4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925643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0534373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4102224"/>
            <a:ext cx="8413902" cy="3211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897B51D-10D7-655E-B3F4-D006242DF7B4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D015A80F-78E6-5E75-546D-64F60434CD55}"/>
              </a:ext>
            </a:extLst>
          </p:cNvPr>
          <p:cNvSpPr/>
          <p:nvPr/>
        </p:nvSpPr>
        <p:spPr>
          <a:xfrm>
            <a:off x="13158712" y="2029765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9DA43F1-40F1-8FEC-48EC-414C2AF5AB4D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3348A7-0C29-F283-3574-CB2EE3C909BC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8F96DDC-E458-BC9B-9081-198462AE2015}"/>
              </a:ext>
            </a:extLst>
          </p:cNvPr>
          <p:cNvSpPr/>
          <p:nvPr/>
        </p:nvSpPr>
        <p:spPr>
          <a:xfrm>
            <a:off x="3100759" y="3411469"/>
            <a:ext cx="5472607" cy="69075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F75EEA-F55A-D7AC-73A7-D7AB03307904}"/>
              </a:ext>
            </a:extLst>
          </p:cNvPr>
          <p:cNvSpPr txBox="1"/>
          <p:nvPr/>
        </p:nvSpPr>
        <p:spPr>
          <a:xfrm>
            <a:off x="4767205" y="3043891"/>
            <a:ext cx="2156761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dirty="0">
                <a:highlight>
                  <a:srgbClr val="FF0000"/>
                </a:highlight>
              </a:rPr>
              <a:t>select min vertex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470C4C4-1903-E659-13E6-97B2C858A3C2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1B7397F-378A-C609-2ADB-9F22F44A363B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4552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412905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4102224"/>
            <a:ext cx="8413902" cy="321155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3897B51D-10D7-655E-B3F4-D006242DF7B4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Oval 2">
            <a:extLst>
              <a:ext uri="{FF2B5EF4-FFF2-40B4-BE49-F238E27FC236}">
                <a16:creationId xmlns:a16="http://schemas.microsoft.com/office/drawing/2014/main" id="{D015A80F-78E6-5E75-546D-64F60434CD55}"/>
              </a:ext>
            </a:extLst>
          </p:cNvPr>
          <p:cNvSpPr/>
          <p:nvPr/>
        </p:nvSpPr>
        <p:spPr>
          <a:xfrm>
            <a:off x="13147896" y="2038351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9DA43F1-40F1-8FEC-48EC-414C2AF5AB4D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3348A7-0C29-F283-3574-CB2EE3C909BC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68F96DDC-E458-BC9B-9081-198462AE2015}"/>
              </a:ext>
            </a:extLst>
          </p:cNvPr>
          <p:cNvSpPr/>
          <p:nvPr/>
        </p:nvSpPr>
        <p:spPr>
          <a:xfrm>
            <a:off x="6771566" y="3411469"/>
            <a:ext cx="857314" cy="69075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5F75EEA-F55A-D7AC-73A7-D7AB03307904}"/>
              </a:ext>
            </a:extLst>
          </p:cNvPr>
          <p:cNvSpPr txBox="1"/>
          <p:nvPr/>
        </p:nvSpPr>
        <p:spPr>
          <a:xfrm>
            <a:off x="4767205" y="3043891"/>
            <a:ext cx="2156761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dirty="0">
                <a:highlight>
                  <a:srgbClr val="FF0000"/>
                </a:highlight>
              </a:rPr>
              <a:t>select min vertex</a:t>
            </a:r>
          </a:p>
        </p:txBody>
      </p: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EA6D3C68-FB4D-2DBF-A21D-2276F2CE7C05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6886E33-1C37-069A-6832-575259EAB43C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4181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4333928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solidFill>
                            <a:srgbClr val="FF0000"/>
                          </a:solidFill>
                          <a:effectLst/>
                        </a:rPr>
                        <a:t>1650</a:t>
                      </a:r>
                      <a:endParaRPr lang="en-MY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4701360"/>
            <a:ext cx="8413902" cy="26124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(5,6,7,8)=(250</a:t>
            </a:r>
            <a:r>
              <a:rPr lang="en-US" dirty="0">
                <a:solidFill>
                  <a:sysClr val="windowText" lastClr="000000"/>
                </a:solidFill>
              </a:rPr>
              <a:t> + 900 + 1000) = 2150 &gt; </a:t>
            </a:r>
            <a:r>
              <a:rPr lang="en-US" dirty="0">
                <a:solidFill>
                  <a:srgbClr val="FF0000"/>
                </a:solidFill>
              </a:rPr>
              <a:t>1650</a:t>
            </a:r>
            <a:endParaRPr lang="en-MY" dirty="0">
              <a:solidFill>
                <a:srgbClr val="FF0000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015A80F-78E6-5E75-546D-64F60434CD55}"/>
              </a:ext>
            </a:extLst>
          </p:cNvPr>
          <p:cNvSpPr/>
          <p:nvPr/>
        </p:nvSpPr>
        <p:spPr>
          <a:xfrm>
            <a:off x="13198733" y="197887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3348A7-0C29-F283-3574-CB2EE3C909BC}"/>
              </a:ext>
            </a:extLst>
          </p:cNvPr>
          <p:cNvCxnSpPr>
            <a:cxnSpLocks/>
          </p:cNvCxnSpPr>
          <p:nvPr/>
        </p:nvCxnSpPr>
        <p:spPr>
          <a:xfrm flipH="1" flipV="1">
            <a:off x="11245858" y="4701360"/>
            <a:ext cx="1462492" cy="43359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62BEEA3-1819-B714-3523-882A1E4D486B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DD1F79-194C-5D97-8A2E-2D281C44921D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68E966-D120-FC7E-509A-7FDAA15ECC4B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D918DB9-9FD9-A787-E203-D20EAB6E1DCE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965A4F1-1162-975A-9D2F-B422C72E51A8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7B81DA6-9233-9441-13D2-045F02D9D185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167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CA3C6-69EB-6CC4-34D3-6469D85191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Dijkstra’s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DC3840-830D-1278-FCC5-9A038460B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MY" sz="2400" b="1" dirty="0"/>
              <a:t>Dijkstra's algorithm </a:t>
            </a:r>
            <a:r>
              <a:rPr lang="en-MY" sz="2400" dirty="0"/>
              <a:t>- is a solution to </a:t>
            </a:r>
            <a:r>
              <a:rPr lang="en-MY" sz="2400" dirty="0">
                <a:solidFill>
                  <a:srgbClr val="FF0000"/>
                </a:solidFill>
              </a:rPr>
              <a:t>the single-source shortest path </a:t>
            </a:r>
            <a:r>
              <a:rPr lang="en-MY" sz="2400" dirty="0"/>
              <a:t>problem in graph theory. </a:t>
            </a:r>
          </a:p>
          <a:p>
            <a:pPr marL="0" indent="0">
              <a:buNone/>
            </a:pPr>
            <a:endParaRPr lang="en-MY" sz="2400" dirty="0"/>
          </a:p>
          <a:p>
            <a:r>
              <a:rPr lang="en-MY" sz="2400" b="1" dirty="0"/>
              <a:t>Works</a:t>
            </a:r>
            <a:r>
              <a:rPr lang="en-MY" sz="2400" dirty="0"/>
              <a:t> on both </a:t>
            </a:r>
            <a:r>
              <a:rPr lang="en-MY" sz="2400" dirty="0">
                <a:solidFill>
                  <a:srgbClr val="FF0000"/>
                </a:solidFill>
              </a:rPr>
              <a:t>directed</a:t>
            </a:r>
            <a:r>
              <a:rPr lang="en-MY" sz="2400" dirty="0"/>
              <a:t> and </a:t>
            </a:r>
            <a:r>
              <a:rPr lang="en-MY" sz="2400" dirty="0">
                <a:solidFill>
                  <a:srgbClr val="FF0000"/>
                </a:solidFill>
              </a:rPr>
              <a:t>undirected</a:t>
            </a:r>
            <a:r>
              <a:rPr lang="en-MY" sz="2400" dirty="0"/>
              <a:t> graphs. However, all edges must have </a:t>
            </a:r>
            <a:r>
              <a:rPr lang="en-MY" sz="2400" dirty="0">
                <a:solidFill>
                  <a:srgbClr val="FF0000"/>
                </a:solidFill>
              </a:rPr>
              <a:t>nonnegative</a:t>
            </a:r>
            <a:r>
              <a:rPr lang="en-MY" sz="2400" dirty="0"/>
              <a:t> weights.</a:t>
            </a:r>
          </a:p>
          <a:p>
            <a:r>
              <a:rPr lang="en-MY" sz="2400" b="1" dirty="0"/>
              <a:t>Approach</a:t>
            </a:r>
            <a:r>
              <a:rPr lang="en-MY" sz="2400" dirty="0"/>
              <a:t>: </a:t>
            </a:r>
            <a:r>
              <a:rPr lang="en-MY" sz="2400" dirty="0">
                <a:solidFill>
                  <a:srgbClr val="FF0000"/>
                </a:solidFill>
              </a:rPr>
              <a:t>Greedy</a:t>
            </a:r>
          </a:p>
          <a:p>
            <a:endParaRPr lang="en-MY" sz="2400" dirty="0"/>
          </a:p>
          <a:p>
            <a:r>
              <a:rPr lang="en-MY" sz="2400" b="1" dirty="0"/>
              <a:t>Input</a:t>
            </a:r>
            <a:r>
              <a:rPr lang="en-MY" sz="2400" dirty="0"/>
              <a:t>: Weighted graph G={E,V} and source vertex </a:t>
            </a:r>
            <a:r>
              <a:rPr lang="en-MY" sz="2400" dirty="0" err="1"/>
              <a:t>v∈V</a:t>
            </a:r>
            <a:r>
              <a:rPr lang="en-MY" sz="2400" dirty="0"/>
              <a:t>, such that all edge weights are </a:t>
            </a:r>
            <a:r>
              <a:rPr lang="en-MY" sz="2400" dirty="0">
                <a:solidFill>
                  <a:srgbClr val="FF0000"/>
                </a:solidFill>
              </a:rPr>
              <a:t>nonnegative</a:t>
            </a:r>
          </a:p>
          <a:p>
            <a:r>
              <a:rPr lang="en-MY" sz="2400" dirty="0"/>
              <a:t> </a:t>
            </a:r>
          </a:p>
          <a:p>
            <a:r>
              <a:rPr lang="en-MY" sz="2400" b="1" dirty="0"/>
              <a:t>Output</a:t>
            </a:r>
            <a:r>
              <a:rPr lang="en-MY" sz="2400" dirty="0"/>
              <a:t>: Lengths of shortest paths (or the shortest paths themselves) from a given source vertex </a:t>
            </a:r>
            <a:r>
              <a:rPr lang="en-MY" sz="2400" dirty="0" err="1"/>
              <a:t>v∈V</a:t>
            </a:r>
            <a:r>
              <a:rPr lang="en-MY" sz="2400" dirty="0"/>
              <a:t>  to all other vertices</a:t>
            </a:r>
          </a:p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C9E388-4680-2D1C-496C-59AF50CDD70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88348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8750705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solidFill>
                            <a:srgbClr val="FF0000"/>
                          </a:solidFill>
                          <a:effectLst/>
                        </a:rPr>
                        <a:t>1650</a:t>
                      </a:r>
                      <a:endParaRPr lang="en-MY" sz="2000" b="1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4758942"/>
            <a:ext cx="8413902" cy="26124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>
              <a:solidFill>
                <a:srgbClr val="FF0000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015A80F-78E6-5E75-546D-64F60434CD55}"/>
              </a:ext>
            </a:extLst>
          </p:cNvPr>
          <p:cNvSpPr/>
          <p:nvPr/>
        </p:nvSpPr>
        <p:spPr>
          <a:xfrm>
            <a:off x="13198733" y="197887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3348A7-0C29-F283-3574-CB2EE3C909BC}"/>
              </a:ext>
            </a:extLst>
          </p:cNvPr>
          <p:cNvCxnSpPr>
            <a:cxnSpLocks/>
          </p:cNvCxnSpPr>
          <p:nvPr/>
        </p:nvCxnSpPr>
        <p:spPr>
          <a:xfrm flipH="1" flipV="1">
            <a:off x="11245858" y="4701360"/>
            <a:ext cx="1462492" cy="43359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62BEEA3-1819-B714-3523-882A1E4D486B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DD1F79-194C-5D97-8A2E-2D281C44921D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68E966-D120-FC7E-509A-7FDAA15ECC4B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D918DB9-9FD9-A787-E203-D20EAB6E1DCE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965A4F1-1162-975A-9D2F-B422C72E51A8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7B81DA6-9233-9441-13D2-045F02D9D185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0DCC3CF-1A71-75BA-C289-7014647442E7}"/>
              </a:ext>
            </a:extLst>
          </p:cNvPr>
          <p:cNvSpPr/>
          <p:nvPr/>
        </p:nvSpPr>
        <p:spPr>
          <a:xfrm>
            <a:off x="3028587" y="3988220"/>
            <a:ext cx="5472607" cy="69075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3C7EAA5-3274-05E4-B342-06384D04FEF6}"/>
              </a:ext>
            </a:extLst>
          </p:cNvPr>
          <p:cNvSpPr txBox="1"/>
          <p:nvPr/>
        </p:nvSpPr>
        <p:spPr>
          <a:xfrm>
            <a:off x="4695033" y="3620642"/>
            <a:ext cx="2156761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dirty="0">
                <a:highlight>
                  <a:srgbClr val="FF0000"/>
                </a:highlight>
              </a:rPr>
              <a:t>select min vertex</a:t>
            </a:r>
          </a:p>
        </p:txBody>
      </p:sp>
    </p:spTree>
    <p:extLst>
      <p:ext uri="{BB962C8B-B14F-4D97-AF65-F5344CB8AC3E}">
        <p14:creationId xmlns:p14="http://schemas.microsoft.com/office/powerpoint/2010/main" val="12617401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2976890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4758942"/>
            <a:ext cx="8413902" cy="261241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>
              <a:solidFill>
                <a:srgbClr val="FF0000"/>
              </a:solidFill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015A80F-78E6-5E75-546D-64F60434CD55}"/>
              </a:ext>
            </a:extLst>
          </p:cNvPr>
          <p:cNvSpPr/>
          <p:nvPr/>
        </p:nvSpPr>
        <p:spPr>
          <a:xfrm>
            <a:off x="13198733" y="197887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3348A7-0C29-F283-3574-CB2EE3C909BC}"/>
              </a:ext>
            </a:extLst>
          </p:cNvPr>
          <p:cNvCxnSpPr>
            <a:cxnSpLocks/>
          </p:cNvCxnSpPr>
          <p:nvPr/>
        </p:nvCxnSpPr>
        <p:spPr>
          <a:xfrm flipH="1" flipV="1">
            <a:off x="11245858" y="4701360"/>
            <a:ext cx="1462492" cy="43359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62BEEA3-1819-B714-3523-882A1E4D486B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DD1F79-194C-5D97-8A2E-2D281C44921D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68E966-D120-FC7E-509A-7FDAA15ECC4B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D918DB9-9FD9-A787-E203-D20EAB6E1DCE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965A4F1-1162-975A-9D2F-B422C72E51A8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7B81DA6-9233-9441-13D2-045F02D9D185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D0DCC3CF-1A71-75BA-C289-7014647442E7}"/>
              </a:ext>
            </a:extLst>
          </p:cNvPr>
          <p:cNvSpPr/>
          <p:nvPr/>
        </p:nvSpPr>
        <p:spPr>
          <a:xfrm>
            <a:off x="5108600" y="3988220"/>
            <a:ext cx="648072" cy="69075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999847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9220627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2450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5398368"/>
            <a:ext cx="8413902" cy="19729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>
              <a:solidFill>
                <a:schemeClr val="tx1"/>
              </a:solidFill>
              <a:highlight>
                <a:srgbClr val="FF0000"/>
              </a:highligh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015A80F-78E6-5E75-546D-64F60434CD55}"/>
              </a:ext>
            </a:extLst>
          </p:cNvPr>
          <p:cNvSpPr/>
          <p:nvPr/>
        </p:nvSpPr>
        <p:spPr>
          <a:xfrm>
            <a:off x="13198733" y="197887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3348A7-0C29-F283-3574-CB2EE3C909BC}"/>
              </a:ext>
            </a:extLst>
          </p:cNvPr>
          <p:cNvCxnSpPr>
            <a:cxnSpLocks/>
          </p:cNvCxnSpPr>
          <p:nvPr/>
        </p:nvCxnSpPr>
        <p:spPr>
          <a:xfrm flipH="1" flipV="1">
            <a:off x="11245858" y="4701360"/>
            <a:ext cx="1462492" cy="43359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62BEEA3-1819-B714-3523-882A1E4D486B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DD1F79-194C-5D97-8A2E-2D281C44921D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68E966-D120-FC7E-509A-7FDAA15ECC4B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D918DB9-9FD9-A787-E203-D20EAB6E1DCE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965A4F1-1162-975A-9D2F-B422C72E51A8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7B81DA6-9233-9441-13D2-045F02D9D185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chemeClr val="tx2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4ED85BFE-8ECF-E9C9-34D8-158E0FE431E5}"/>
              </a:ext>
            </a:extLst>
          </p:cNvPr>
          <p:cNvCxnSpPr>
            <a:cxnSpLocks/>
          </p:cNvCxnSpPr>
          <p:nvPr/>
        </p:nvCxnSpPr>
        <p:spPr>
          <a:xfrm flipH="1">
            <a:off x="10077152" y="2524980"/>
            <a:ext cx="1224136" cy="497124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88AD4A5-0A08-CD2A-CE2C-5CD579E6BB94}"/>
              </a:ext>
            </a:extLst>
          </p:cNvPr>
          <p:cNvSpPr/>
          <p:nvPr/>
        </p:nvSpPr>
        <p:spPr>
          <a:xfrm>
            <a:off x="3028587" y="4707613"/>
            <a:ext cx="5472607" cy="69075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DC0B2EB-FA6B-4CE4-DDCB-03CEE96900E3}"/>
              </a:ext>
            </a:extLst>
          </p:cNvPr>
          <p:cNvSpPr txBox="1"/>
          <p:nvPr/>
        </p:nvSpPr>
        <p:spPr>
          <a:xfrm>
            <a:off x="4695033" y="4340035"/>
            <a:ext cx="2156761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dirty="0">
                <a:highlight>
                  <a:srgbClr val="FF0000"/>
                </a:highlight>
              </a:rPr>
              <a:t>select min vertex</a:t>
            </a:r>
          </a:p>
        </p:txBody>
      </p:sp>
    </p:spTree>
    <p:extLst>
      <p:ext uri="{BB962C8B-B14F-4D97-AF65-F5344CB8AC3E}">
        <p14:creationId xmlns:p14="http://schemas.microsoft.com/office/powerpoint/2010/main" val="2306958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824002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2450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5398368"/>
            <a:ext cx="8413902" cy="19729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>
              <a:solidFill>
                <a:schemeClr val="tx1"/>
              </a:solidFill>
              <a:highlight>
                <a:srgbClr val="FF0000"/>
              </a:highligh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015A80F-78E6-5E75-546D-64F60434CD55}"/>
              </a:ext>
            </a:extLst>
          </p:cNvPr>
          <p:cNvSpPr/>
          <p:nvPr/>
        </p:nvSpPr>
        <p:spPr>
          <a:xfrm>
            <a:off x="13198733" y="197887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3348A7-0C29-F283-3574-CB2EE3C909BC}"/>
              </a:ext>
            </a:extLst>
          </p:cNvPr>
          <p:cNvCxnSpPr>
            <a:cxnSpLocks/>
          </p:cNvCxnSpPr>
          <p:nvPr/>
        </p:nvCxnSpPr>
        <p:spPr>
          <a:xfrm flipH="1" flipV="1">
            <a:off x="11245858" y="4701360"/>
            <a:ext cx="1462492" cy="43359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62BEEA3-1819-B714-3523-882A1E4D486B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DD1F79-194C-5D97-8A2E-2D281C44921D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68E966-D120-FC7E-509A-7FDAA15ECC4B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D918DB9-9FD9-A787-E203-D20EAB6E1DCE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965A4F1-1162-975A-9D2F-B422C72E51A8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7B81DA6-9233-9441-13D2-045F02D9D185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chemeClr val="tx2">
                <a:lumMod val="75000"/>
              </a:schemeClr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4ED85BFE-8ECF-E9C9-34D8-158E0FE431E5}"/>
              </a:ext>
            </a:extLst>
          </p:cNvPr>
          <p:cNvCxnSpPr>
            <a:cxnSpLocks/>
          </p:cNvCxnSpPr>
          <p:nvPr/>
        </p:nvCxnSpPr>
        <p:spPr>
          <a:xfrm flipH="1">
            <a:off x="10077152" y="2524980"/>
            <a:ext cx="1224136" cy="497124"/>
          </a:xfrm>
          <a:prstGeom prst="straightConnector1">
            <a:avLst/>
          </a:prstGeom>
          <a:ln w="76200">
            <a:solidFill>
              <a:schemeClr val="accent2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D88AD4A5-0A08-CD2A-CE2C-5CD579E6BB94}"/>
              </a:ext>
            </a:extLst>
          </p:cNvPr>
          <p:cNvSpPr/>
          <p:nvPr/>
        </p:nvSpPr>
        <p:spPr>
          <a:xfrm>
            <a:off x="7582290" y="4659284"/>
            <a:ext cx="792088" cy="69075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42477086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0367622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+∞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2450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highlight>
                            <a:srgbClr val="FF0000"/>
                          </a:highlight>
                        </a:rPr>
                        <a:t>3,350</a:t>
                      </a:r>
                      <a:endParaRPr lang="en-MY" sz="2000" b="1" dirty="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MY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+∞</a:t>
                      </a:r>
                      <a:endParaRPr kumimoji="0" lang="en-MY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6046440"/>
            <a:ext cx="8413902" cy="1324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(5,6,7,8,1)=(250+900+1000+1700)= 3,850</a:t>
            </a:r>
            <a:r>
              <a:rPr lang="ar-IQ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X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(5,6,8,1)=(250+1400+1700)= </a:t>
            </a:r>
            <a:r>
              <a:rPr lang="en-US" dirty="0">
                <a:solidFill>
                  <a:schemeClr val="tx1"/>
                </a:solidFill>
                <a:highlight>
                  <a:srgbClr val="FF0000"/>
                </a:highlight>
              </a:rPr>
              <a:t>3,350</a:t>
            </a:r>
            <a:endParaRPr lang="en-MY" dirty="0">
              <a:solidFill>
                <a:schemeClr val="tx1"/>
              </a:solidFill>
              <a:highlight>
                <a:srgbClr val="FF0000"/>
              </a:highligh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015A80F-78E6-5E75-546D-64F60434CD55}"/>
              </a:ext>
            </a:extLst>
          </p:cNvPr>
          <p:cNvSpPr/>
          <p:nvPr/>
        </p:nvSpPr>
        <p:spPr>
          <a:xfrm>
            <a:off x="13198733" y="197887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3348A7-0C29-F283-3574-CB2EE3C909BC}"/>
              </a:ext>
            </a:extLst>
          </p:cNvPr>
          <p:cNvCxnSpPr>
            <a:cxnSpLocks/>
          </p:cNvCxnSpPr>
          <p:nvPr/>
        </p:nvCxnSpPr>
        <p:spPr>
          <a:xfrm flipH="1" flipV="1">
            <a:off x="11245858" y="4701360"/>
            <a:ext cx="1462492" cy="43359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62BEEA3-1819-B714-3523-882A1E4D486B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DD1F79-194C-5D97-8A2E-2D281C44921D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68E966-D120-FC7E-509A-7FDAA15ECC4B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D918DB9-9FD9-A787-E203-D20EAB6E1DCE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965A4F1-1162-975A-9D2F-B422C72E51A8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7B81DA6-9233-9441-13D2-045F02D9D185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4ED85BFE-8ECF-E9C9-34D8-158E0FE431E5}"/>
              </a:ext>
            </a:extLst>
          </p:cNvPr>
          <p:cNvCxnSpPr>
            <a:cxnSpLocks/>
          </p:cNvCxnSpPr>
          <p:nvPr/>
        </p:nvCxnSpPr>
        <p:spPr>
          <a:xfrm flipH="1">
            <a:off x="10077152" y="2524980"/>
            <a:ext cx="1224136" cy="49712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B588AD2-E8FA-D227-B125-40EBB5C535E0}"/>
              </a:ext>
            </a:extLst>
          </p:cNvPr>
          <p:cNvCxnSpPr>
            <a:cxnSpLocks/>
          </p:cNvCxnSpPr>
          <p:nvPr/>
        </p:nvCxnSpPr>
        <p:spPr>
          <a:xfrm flipH="1" flipV="1">
            <a:off x="9141048" y="4030216"/>
            <a:ext cx="1854562" cy="53568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8F3B320-0448-95E3-D4B7-55815026B95E}"/>
              </a:ext>
            </a:extLst>
          </p:cNvPr>
          <p:cNvSpPr/>
          <p:nvPr/>
        </p:nvSpPr>
        <p:spPr>
          <a:xfrm>
            <a:off x="2992244" y="5211672"/>
            <a:ext cx="5472607" cy="69075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BBC15A1-073E-1E40-C26F-A6A5043AC49D}"/>
              </a:ext>
            </a:extLst>
          </p:cNvPr>
          <p:cNvSpPr txBox="1"/>
          <p:nvPr/>
        </p:nvSpPr>
        <p:spPr>
          <a:xfrm>
            <a:off x="4658690" y="4844094"/>
            <a:ext cx="2156761" cy="4010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b="1" dirty="0">
                <a:highlight>
                  <a:srgbClr val="FF0000"/>
                </a:highlight>
              </a:rPr>
              <a:t>select min vertex</a:t>
            </a:r>
          </a:p>
        </p:txBody>
      </p:sp>
    </p:spTree>
    <p:extLst>
      <p:ext uri="{BB962C8B-B14F-4D97-AF65-F5344CB8AC3E}">
        <p14:creationId xmlns:p14="http://schemas.microsoft.com/office/powerpoint/2010/main" val="377584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85500653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+∞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2450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dirty="0">
                          <a:solidFill>
                            <a:schemeClr val="tx1"/>
                          </a:solidFill>
                          <a:highlight>
                            <a:srgbClr val="FF0000"/>
                          </a:highlight>
                        </a:rPr>
                        <a:t>3,350</a:t>
                      </a:r>
                      <a:endParaRPr lang="en-MY" sz="2000" b="0" dirty="0">
                        <a:effectLst/>
                        <a:highlight>
                          <a:srgbClr val="FF0000"/>
                        </a:highlight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MY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+∞</a:t>
                      </a:r>
                      <a:endParaRPr kumimoji="0" lang="en-MY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6046440"/>
            <a:ext cx="8413902" cy="132492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(5,7,8,1)=(250+900+1000+1700)= 3,850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(5,6,8,1)=(250+1400+1700)= </a:t>
            </a:r>
            <a:r>
              <a:rPr lang="en-US" dirty="0">
                <a:solidFill>
                  <a:schemeClr val="tx1"/>
                </a:solidFill>
                <a:highlight>
                  <a:srgbClr val="FF0000"/>
                </a:highlight>
              </a:rPr>
              <a:t>3,350</a:t>
            </a:r>
            <a:endParaRPr lang="en-MY" dirty="0">
              <a:solidFill>
                <a:schemeClr val="tx1"/>
              </a:solidFill>
              <a:highlight>
                <a:srgbClr val="FF0000"/>
              </a:highlight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D015A80F-78E6-5E75-546D-64F60434CD55}"/>
              </a:ext>
            </a:extLst>
          </p:cNvPr>
          <p:cNvSpPr/>
          <p:nvPr/>
        </p:nvSpPr>
        <p:spPr>
          <a:xfrm>
            <a:off x="13198733" y="197887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E3348A7-0C29-F283-3574-CB2EE3C909BC}"/>
              </a:ext>
            </a:extLst>
          </p:cNvPr>
          <p:cNvCxnSpPr>
            <a:cxnSpLocks/>
          </p:cNvCxnSpPr>
          <p:nvPr/>
        </p:nvCxnSpPr>
        <p:spPr>
          <a:xfrm flipH="1" flipV="1">
            <a:off x="11245858" y="4701360"/>
            <a:ext cx="1462492" cy="43359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C62BEEA3-1819-B714-3523-882A1E4D486B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EDD1F79-194C-5D97-8A2E-2D281C44921D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F868E966-D120-FC7E-509A-7FDAA15ECC4B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0D918DB9-9FD9-A787-E203-D20EAB6E1DCE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8965A4F1-1162-975A-9D2F-B422C72E51A8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B7B81DA6-9233-9441-13D2-045F02D9D185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4ED85BFE-8ECF-E9C9-34D8-158E0FE431E5}"/>
              </a:ext>
            </a:extLst>
          </p:cNvPr>
          <p:cNvCxnSpPr>
            <a:cxnSpLocks/>
          </p:cNvCxnSpPr>
          <p:nvPr/>
        </p:nvCxnSpPr>
        <p:spPr>
          <a:xfrm flipH="1">
            <a:off x="10077152" y="2524980"/>
            <a:ext cx="1224136" cy="49712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CB588AD2-E8FA-D227-B125-40EBB5C535E0}"/>
              </a:ext>
            </a:extLst>
          </p:cNvPr>
          <p:cNvCxnSpPr>
            <a:cxnSpLocks/>
          </p:cNvCxnSpPr>
          <p:nvPr/>
        </p:nvCxnSpPr>
        <p:spPr>
          <a:xfrm flipH="1" flipV="1">
            <a:off x="9141048" y="4030216"/>
            <a:ext cx="1854562" cy="53568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8F3B320-0448-95E3-D4B7-55815026B95E}"/>
              </a:ext>
            </a:extLst>
          </p:cNvPr>
          <p:cNvSpPr/>
          <p:nvPr/>
        </p:nvSpPr>
        <p:spPr>
          <a:xfrm>
            <a:off x="4316513" y="5283677"/>
            <a:ext cx="864095" cy="69075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894575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9413492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+∞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2450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3,350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MY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+∞</a:t>
                      </a:r>
                      <a:endParaRPr kumimoji="0" lang="en-MY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3,350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6680604"/>
            <a:ext cx="8413902" cy="6907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(5,6,,4,3,2)=(250+1000+1200+800)=3,250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(5,6,4,3,1)=(250+1000+1200+100)= 3,450 X</a:t>
            </a:r>
            <a:endParaRPr lang="en-MY" dirty="0">
              <a:solidFill>
                <a:schemeClr val="bg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0FB083-7696-7EF4-7586-DAC3ECBFF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04EB024D-3416-867A-6D7A-64677E2E9AE3}"/>
              </a:ext>
            </a:extLst>
          </p:cNvPr>
          <p:cNvSpPr/>
          <p:nvPr/>
        </p:nvSpPr>
        <p:spPr>
          <a:xfrm>
            <a:off x="13198733" y="197887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49F6604-0340-E493-F4C4-4DC8FFAD7AAF}"/>
              </a:ext>
            </a:extLst>
          </p:cNvPr>
          <p:cNvCxnSpPr>
            <a:cxnSpLocks/>
          </p:cNvCxnSpPr>
          <p:nvPr/>
        </p:nvCxnSpPr>
        <p:spPr>
          <a:xfrm flipH="1" flipV="1">
            <a:off x="11245858" y="4701360"/>
            <a:ext cx="1462492" cy="43359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81F0E30-3E74-7E25-8D33-FACE636CF112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6A1519A-02C3-F864-4406-3481BF9AC089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610CBC4-DEF5-7A82-8CE4-8B4F3D9D5AEA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8941DEC-B9E1-5CEA-D125-32866381F308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84B011C-3504-C4D2-32A4-55CA37CA3875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B0FEFC0-D0F9-F658-F39D-5735D6273E0D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E81F123-62A0-B418-7599-67F51BC10FC0}"/>
              </a:ext>
            </a:extLst>
          </p:cNvPr>
          <p:cNvCxnSpPr>
            <a:cxnSpLocks/>
          </p:cNvCxnSpPr>
          <p:nvPr/>
        </p:nvCxnSpPr>
        <p:spPr>
          <a:xfrm flipH="1">
            <a:off x="10077152" y="2524980"/>
            <a:ext cx="1224136" cy="49712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5AF4B95-026B-2E77-C482-A21DA2AA0EDC}"/>
              </a:ext>
            </a:extLst>
          </p:cNvPr>
          <p:cNvCxnSpPr>
            <a:cxnSpLocks/>
          </p:cNvCxnSpPr>
          <p:nvPr/>
        </p:nvCxnSpPr>
        <p:spPr>
          <a:xfrm flipH="1" flipV="1">
            <a:off x="9141048" y="4030216"/>
            <a:ext cx="1854562" cy="53568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13663F0-992E-5507-0EB9-835296AF8722}"/>
              </a:ext>
            </a:extLst>
          </p:cNvPr>
          <p:cNvCxnSpPr>
            <a:cxnSpLocks/>
          </p:cNvCxnSpPr>
          <p:nvPr/>
        </p:nvCxnSpPr>
        <p:spPr>
          <a:xfrm flipH="1">
            <a:off x="9081657" y="3022104"/>
            <a:ext cx="863693" cy="36004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CED11B7-CAF9-49C6-FCDE-8A6E89D3731A}"/>
              </a:ext>
            </a:extLst>
          </p:cNvPr>
          <p:cNvCxnSpPr>
            <a:cxnSpLocks/>
          </p:cNvCxnSpPr>
          <p:nvPr/>
        </p:nvCxnSpPr>
        <p:spPr>
          <a:xfrm flipH="1">
            <a:off x="9081657" y="3128270"/>
            <a:ext cx="878089" cy="901946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2748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68946973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+∞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2450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3,350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MY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+∞</a:t>
                      </a:r>
                      <a:endParaRPr kumimoji="0" lang="en-MY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3,350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7065" y="6680604"/>
            <a:ext cx="8413902" cy="6907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(5,6,,4,3,2)=(250+1000+1200+800)=3,250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(5,6,4,3,1)= )=(250+1000+1200+100)= 3,450 X</a:t>
            </a:r>
            <a:endParaRPr lang="en-MY" dirty="0">
              <a:solidFill>
                <a:schemeClr val="bg1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E8F3B320-0448-95E3-D4B7-55815026B95E}"/>
              </a:ext>
            </a:extLst>
          </p:cNvPr>
          <p:cNvSpPr/>
          <p:nvPr/>
        </p:nvSpPr>
        <p:spPr>
          <a:xfrm>
            <a:off x="2948360" y="5989849"/>
            <a:ext cx="648071" cy="690755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0FB083-7696-7EF4-7586-DAC3ECBFF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04EB024D-3416-867A-6D7A-64677E2E9AE3}"/>
              </a:ext>
            </a:extLst>
          </p:cNvPr>
          <p:cNvSpPr/>
          <p:nvPr/>
        </p:nvSpPr>
        <p:spPr>
          <a:xfrm>
            <a:off x="13198733" y="197887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49F6604-0340-E493-F4C4-4DC8FFAD7AAF}"/>
              </a:ext>
            </a:extLst>
          </p:cNvPr>
          <p:cNvCxnSpPr>
            <a:cxnSpLocks/>
          </p:cNvCxnSpPr>
          <p:nvPr/>
        </p:nvCxnSpPr>
        <p:spPr>
          <a:xfrm flipH="1" flipV="1">
            <a:off x="11245858" y="4701360"/>
            <a:ext cx="1462492" cy="43359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81F0E30-3E74-7E25-8D33-FACE636CF112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6A1519A-02C3-F864-4406-3481BF9AC089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610CBC4-DEF5-7A82-8CE4-8B4F3D9D5AEA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8941DEC-B9E1-5CEA-D125-32866381F308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84B011C-3504-C4D2-32A4-55CA37CA3875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B0FEFC0-D0F9-F658-F39D-5735D6273E0D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E81F123-62A0-B418-7599-67F51BC10FC0}"/>
              </a:ext>
            </a:extLst>
          </p:cNvPr>
          <p:cNvCxnSpPr>
            <a:cxnSpLocks/>
          </p:cNvCxnSpPr>
          <p:nvPr/>
        </p:nvCxnSpPr>
        <p:spPr>
          <a:xfrm flipH="1">
            <a:off x="10077152" y="2524980"/>
            <a:ext cx="1224136" cy="49712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5AF4B95-026B-2E77-C482-A21DA2AA0EDC}"/>
              </a:ext>
            </a:extLst>
          </p:cNvPr>
          <p:cNvCxnSpPr>
            <a:cxnSpLocks/>
          </p:cNvCxnSpPr>
          <p:nvPr/>
        </p:nvCxnSpPr>
        <p:spPr>
          <a:xfrm flipH="1" flipV="1">
            <a:off x="9141048" y="4030216"/>
            <a:ext cx="1854562" cy="53568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13663F0-992E-5507-0EB9-835296AF8722}"/>
              </a:ext>
            </a:extLst>
          </p:cNvPr>
          <p:cNvCxnSpPr>
            <a:cxnSpLocks/>
          </p:cNvCxnSpPr>
          <p:nvPr/>
        </p:nvCxnSpPr>
        <p:spPr>
          <a:xfrm flipH="1">
            <a:off x="9081657" y="3022104"/>
            <a:ext cx="863693" cy="36004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CED11B7-CAF9-49C6-FCDE-8A6E89D3731A}"/>
              </a:ext>
            </a:extLst>
          </p:cNvPr>
          <p:cNvCxnSpPr>
            <a:cxnSpLocks/>
          </p:cNvCxnSpPr>
          <p:nvPr/>
        </p:nvCxnSpPr>
        <p:spPr>
          <a:xfrm flipH="1">
            <a:off x="9081657" y="3128270"/>
            <a:ext cx="878089" cy="90194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8336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05040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+∞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2450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3,350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MY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+∞</a:t>
                      </a:r>
                      <a:endParaRPr kumimoji="0" lang="en-MY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3,350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3,350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104760" y="7313778"/>
            <a:ext cx="8413902" cy="4586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(5,6,,4,3,2,1)=(250+1000+1200+800+300)= 3,550 X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0FB083-7696-7EF4-7586-DAC3ECBFF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04EB024D-3416-867A-6D7A-64677E2E9AE3}"/>
              </a:ext>
            </a:extLst>
          </p:cNvPr>
          <p:cNvSpPr/>
          <p:nvPr/>
        </p:nvSpPr>
        <p:spPr>
          <a:xfrm>
            <a:off x="13198733" y="197887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49F6604-0340-E493-F4C4-4DC8FFAD7AAF}"/>
              </a:ext>
            </a:extLst>
          </p:cNvPr>
          <p:cNvCxnSpPr>
            <a:cxnSpLocks/>
          </p:cNvCxnSpPr>
          <p:nvPr/>
        </p:nvCxnSpPr>
        <p:spPr>
          <a:xfrm flipH="1" flipV="1">
            <a:off x="11245858" y="4701360"/>
            <a:ext cx="1462492" cy="43359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81F0E30-3E74-7E25-8D33-FACE636CF112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6A1519A-02C3-F864-4406-3481BF9AC089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610CBC4-DEF5-7A82-8CE4-8B4F3D9D5AEA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8941DEC-B9E1-5CEA-D125-32866381F308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84B011C-3504-C4D2-32A4-55CA37CA3875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B0FEFC0-D0F9-F658-F39D-5735D6273E0D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E81F123-62A0-B418-7599-67F51BC10FC0}"/>
              </a:ext>
            </a:extLst>
          </p:cNvPr>
          <p:cNvCxnSpPr>
            <a:cxnSpLocks/>
          </p:cNvCxnSpPr>
          <p:nvPr/>
        </p:nvCxnSpPr>
        <p:spPr>
          <a:xfrm flipH="1">
            <a:off x="10077152" y="2524980"/>
            <a:ext cx="1224136" cy="49712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5AF4B95-026B-2E77-C482-A21DA2AA0EDC}"/>
              </a:ext>
            </a:extLst>
          </p:cNvPr>
          <p:cNvCxnSpPr>
            <a:cxnSpLocks/>
          </p:cNvCxnSpPr>
          <p:nvPr/>
        </p:nvCxnSpPr>
        <p:spPr>
          <a:xfrm flipH="1" flipV="1">
            <a:off x="9141048" y="4030216"/>
            <a:ext cx="1854562" cy="53568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13663F0-992E-5507-0EB9-835296AF8722}"/>
              </a:ext>
            </a:extLst>
          </p:cNvPr>
          <p:cNvCxnSpPr>
            <a:cxnSpLocks/>
          </p:cNvCxnSpPr>
          <p:nvPr/>
        </p:nvCxnSpPr>
        <p:spPr>
          <a:xfrm flipH="1">
            <a:off x="9081657" y="3022104"/>
            <a:ext cx="863693" cy="36004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CED11B7-CAF9-49C6-FCDE-8A6E89D3731A}"/>
              </a:ext>
            </a:extLst>
          </p:cNvPr>
          <p:cNvCxnSpPr>
            <a:cxnSpLocks/>
          </p:cNvCxnSpPr>
          <p:nvPr/>
        </p:nvCxnSpPr>
        <p:spPr>
          <a:xfrm flipH="1">
            <a:off x="9081657" y="3128270"/>
            <a:ext cx="878089" cy="90194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A663C68D-49BD-38EA-9B50-0FE8C322DEF1}"/>
              </a:ext>
            </a:extLst>
          </p:cNvPr>
          <p:cNvCxnSpPr>
            <a:cxnSpLocks/>
          </p:cNvCxnSpPr>
          <p:nvPr/>
        </p:nvCxnSpPr>
        <p:spPr>
          <a:xfrm flipH="1">
            <a:off x="9032126" y="3485269"/>
            <a:ext cx="36534" cy="40093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043492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>
            <a:extLst>
              <a:ext uri="{FF2B5EF4-FFF2-40B4-BE49-F238E27FC236}">
                <a16:creationId xmlns:a16="http://schemas.microsoft.com/office/drawing/2014/main" id="{4B96165A-3D45-8005-3470-DF5E69D211B5}"/>
              </a:ext>
            </a:extLst>
          </p:cNvPr>
          <p:cNvSpPr txBox="1"/>
          <p:nvPr/>
        </p:nvSpPr>
        <p:spPr>
          <a:xfrm>
            <a:off x="3884464" y="4606281"/>
            <a:ext cx="288710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1800" b="1" i="0" u="none" strike="noStrike" baseline="0" dirty="0">
                <a:solidFill>
                  <a:srgbClr val="FF0000"/>
                </a:solidFill>
                <a:latin typeface="Times New Roman" panose="02020603050405020304" pitchFamily="18" charset="0"/>
              </a:rPr>
              <a:t>distance[6] is minimum</a:t>
            </a:r>
            <a:endParaRPr lang="en-MY" b="1" dirty="0">
              <a:solidFill>
                <a:srgbClr val="FF0000"/>
              </a:solidFill>
            </a:endParaRPr>
          </a:p>
        </p:txBody>
      </p:sp>
      <p:graphicFrame>
        <p:nvGraphicFramePr>
          <p:cNvPr id="13" name="Content Placeholder 12">
            <a:extLst>
              <a:ext uri="{FF2B5EF4-FFF2-40B4-BE49-F238E27FC236}">
                <a16:creationId xmlns:a16="http://schemas.microsoft.com/office/drawing/2014/main" id="{F1FFE0D2-4048-F3CA-1438-45AB8D8DA0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54453573"/>
              </p:ext>
            </p:extLst>
          </p:nvPr>
        </p:nvGraphicFramePr>
        <p:xfrm>
          <a:off x="7065" y="1869973"/>
          <a:ext cx="8413902" cy="54530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9352">
                  <a:extLst>
                    <a:ext uri="{9D8B030D-6E8A-4147-A177-3AD203B41FA5}">
                      <a16:colId xmlns:a16="http://schemas.microsoft.com/office/drawing/2014/main" val="3607595292"/>
                    </a:ext>
                  </a:extLst>
                </a:gridCol>
                <a:gridCol w="1469439">
                  <a:extLst>
                    <a:ext uri="{9D8B030D-6E8A-4147-A177-3AD203B41FA5}">
                      <a16:colId xmlns:a16="http://schemas.microsoft.com/office/drawing/2014/main" val="396416"/>
                    </a:ext>
                  </a:extLst>
                </a:gridCol>
                <a:gridCol w="584692">
                  <a:extLst>
                    <a:ext uri="{9D8B030D-6E8A-4147-A177-3AD203B41FA5}">
                      <a16:colId xmlns:a16="http://schemas.microsoft.com/office/drawing/2014/main" val="766639090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578849639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3135036775"/>
                    </a:ext>
                  </a:extLst>
                </a:gridCol>
                <a:gridCol w="725871">
                  <a:extLst>
                    <a:ext uri="{9D8B030D-6E8A-4147-A177-3AD203B41FA5}">
                      <a16:colId xmlns:a16="http://schemas.microsoft.com/office/drawing/2014/main" val="2680854568"/>
                    </a:ext>
                  </a:extLst>
                </a:gridCol>
                <a:gridCol w="670035">
                  <a:extLst>
                    <a:ext uri="{9D8B030D-6E8A-4147-A177-3AD203B41FA5}">
                      <a16:colId xmlns:a16="http://schemas.microsoft.com/office/drawing/2014/main" val="1724507905"/>
                    </a:ext>
                  </a:extLst>
                </a:gridCol>
                <a:gridCol w="358516">
                  <a:extLst>
                    <a:ext uri="{9D8B030D-6E8A-4147-A177-3AD203B41FA5}">
                      <a16:colId xmlns:a16="http://schemas.microsoft.com/office/drawing/2014/main" val="590493237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1650351259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696610585"/>
                    </a:ext>
                  </a:extLst>
                </a:gridCol>
                <a:gridCol w="864095">
                  <a:extLst>
                    <a:ext uri="{9D8B030D-6E8A-4147-A177-3AD203B41FA5}">
                      <a16:colId xmlns:a16="http://schemas.microsoft.com/office/drawing/2014/main" val="4128020411"/>
                    </a:ext>
                  </a:extLst>
                </a:gridCol>
              </a:tblGrid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Iteration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Selected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99578148"/>
                  </a:ext>
                </a:extLst>
              </a:tr>
              <a:tr h="3133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initial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46945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1500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62297422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560362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1150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1650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6916796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+∞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+∞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2450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1250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3287349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2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3,350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32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MY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+∞</a:t>
                      </a:r>
                      <a:endParaRPr kumimoji="0" lang="en-MY" sz="20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47731807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6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5,6,7,4,8,3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3,350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1650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7326448"/>
                  </a:ext>
                </a:extLst>
              </a:tr>
              <a:tr h="64130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5,6,7,4,8,3,2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en-MY" sz="2000" b="1"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3,350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3250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2450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250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>
                          <a:effectLst/>
                        </a:rPr>
                        <a:t>1150</a:t>
                      </a:r>
                      <a:endParaRPr lang="en-MY" sz="20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MY" sz="2000" b="1" dirty="0">
                          <a:effectLst/>
                        </a:rPr>
                        <a:t>1650</a:t>
                      </a:r>
                      <a:endParaRPr lang="en-MY" sz="2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291599"/>
                  </a:ext>
                </a:extLst>
              </a:tr>
            </a:tbl>
          </a:graphicData>
        </a:graphic>
      </p:graphicFrame>
      <p:sp>
        <p:nvSpPr>
          <p:cNvPr id="16" name="Title 15">
            <a:extLst>
              <a:ext uri="{FF2B5EF4-FFF2-40B4-BE49-F238E27FC236}">
                <a16:creationId xmlns:a16="http://schemas.microsoft.com/office/drawing/2014/main" id="{062ADC0D-D988-17D3-63A8-C852970F4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Solution: </a:t>
            </a:r>
            <a:r>
              <a:rPr lang="en-MY" dirty="0"/>
              <a:t>Dijkstra’s algorithm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B27DF1D-C46E-4A40-B496-6FF79591608D}"/>
              </a:ext>
            </a:extLst>
          </p:cNvPr>
          <p:cNvSpPr/>
          <p:nvPr/>
        </p:nvSpPr>
        <p:spPr>
          <a:xfrm>
            <a:off x="104760" y="7313778"/>
            <a:ext cx="8413902" cy="45862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(5,6,,4,3,2,1)=(250+1000+1200+800+300)= 3,550 X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40FB083-7696-7EF4-7586-DAC3ECBFF1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17404" y="1848142"/>
            <a:ext cx="5329401" cy="3720410"/>
          </a:xfrm>
          <a:prstGeom prst="rect">
            <a:avLst/>
          </a:prstGeom>
          <a:noFill/>
        </p:spPr>
      </p:pic>
      <p:sp>
        <p:nvSpPr>
          <p:cNvPr id="8" name="Oval 7">
            <a:extLst>
              <a:ext uri="{FF2B5EF4-FFF2-40B4-BE49-F238E27FC236}">
                <a16:creationId xmlns:a16="http://schemas.microsoft.com/office/drawing/2014/main" id="{04EB024D-3416-867A-6D7A-64677E2E9AE3}"/>
              </a:ext>
            </a:extLst>
          </p:cNvPr>
          <p:cNvSpPr/>
          <p:nvPr/>
        </p:nvSpPr>
        <p:spPr>
          <a:xfrm>
            <a:off x="13198733" y="197887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49F6604-0340-E493-F4C4-4DC8FFAD7AAF}"/>
              </a:ext>
            </a:extLst>
          </p:cNvPr>
          <p:cNvCxnSpPr>
            <a:cxnSpLocks/>
          </p:cNvCxnSpPr>
          <p:nvPr/>
        </p:nvCxnSpPr>
        <p:spPr>
          <a:xfrm flipH="1" flipV="1">
            <a:off x="11245858" y="4701360"/>
            <a:ext cx="1462492" cy="43359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81F0E30-3E74-7E25-8D33-FACE636CF112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B6A1519A-02C3-F864-4406-3481BF9AC089}"/>
              </a:ext>
            </a:extLst>
          </p:cNvPr>
          <p:cNvCxnSpPr>
            <a:cxnSpLocks/>
          </p:cNvCxnSpPr>
          <p:nvPr/>
        </p:nvCxnSpPr>
        <p:spPr>
          <a:xfrm flipH="1">
            <a:off x="12813456" y="3279362"/>
            <a:ext cx="334440" cy="1696251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7610CBC4-DEF5-7A82-8CE4-8B4F3D9D5AEA}"/>
              </a:ext>
            </a:extLst>
          </p:cNvPr>
          <p:cNvCxnSpPr>
            <a:cxnSpLocks/>
          </p:cNvCxnSpPr>
          <p:nvPr/>
        </p:nvCxnSpPr>
        <p:spPr>
          <a:xfrm flipH="1">
            <a:off x="11373296" y="3120019"/>
            <a:ext cx="1745808" cy="137302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8941DEC-B9E1-5CEA-D125-32866381F308}"/>
              </a:ext>
            </a:extLst>
          </p:cNvPr>
          <p:cNvCxnSpPr>
            <a:cxnSpLocks/>
          </p:cNvCxnSpPr>
          <p:nvPr/>
        </p:nvCxnSpPr>
        <p:spPr>
          <a:xfrm flipH="1" flipV="1">
            <a:off x="11555419" y="2529093"/>
            <a:ext cx="1519380" cy="458085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84B011C-3504-C4D2-32A4-55CA37CA3875}"/>
              </a:ext>
            </a:extLst>
          </p:cNvPr>
          <p:cNvCxnSpPr>
            <a:cxnSpLocks/>
          </p:cNvCxnSpPr>
          <p:nvPr/>
        </p:nvCxnSpPr>
        <p:spPr>
          <a:xfrm flipH="1">
            <a:off x="13209137" y="2522321"/>
            <a:ext cx="207628" cy="41809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B0FEFC0-D0F9-F658-F39D-5735D6273E0D}"/>
              </a:ext>
            </a:extLst>
          </p:cNvPr>
          <p:cNvCxnSpPr>
            <a:cxnSpLocks/>
          </p:cNvCxnSpPr>
          <p:nvPr/>
        </p:nvCxnSpPr>
        <p:spPr>
          <a:xfrm flipH="1">
            <a:off x="11589320" y="2395550"/>
            <a:ext cx="1827445" cy="54763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4E81F123-62A0-B418-7599-67F51BC10FC0}"/>
              </a:ext>
            </a:extLst>
          </p:cNvPr>
          <p:cNvCxnSpPr>
            <a:cxnSpLocks/>
          </p:cNvCxnSpPr>
          <p:nvPr/>
        </p:nvCxnSpPr>
        <p:spPr>
          <a:xfrm flipH="1">
            <a:off x="10077152" y="2524980"/>
            <a:ext cx="1224136" cy="497124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65AF4B95-026B-2E77-C482-A21DA2AA0EDC}"/>
              </a:ext>
            </a:extLst>
          </p:cNvPr>
          <p:cNvCxnSpPr>
            <a:cxnSpLocks/>
          </p:cNvCxnSpPr>
          <p:nvPr/>
        </p:nvCxnSpPr>
        <p:spPr>
          <a:xfrm flipH="1" flipV="1">
            <a:off x="9141048" y="4030216"/>
            <a:ext cx="1854562" cy="535682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13663F0-992E-5507-0EB9-835296AF8722}"/>
              </a:ext>
            </a:extLst>
          </p:cNvPr>
          <p:cNvCxnSpPr>
            <a:cxnSpLocks/>
          </p:cNvCxnSpPr>
          <p:nvPr/>
        </p:nvCxnSpPr>
        <p:spPr>
          <a:xfrm flipH="1">
            <a:off x="9081657" y="3022104"/>
            <a:ext cx="863693" cy="360040"/>
          </a:xfrm>
          <a:prstGeom prst="straightConnector1">
            <a:avLst/>
          </a:prstGeom>
          <a:ln w="76200">
            <a:solidFill>
              <a:srgbClr val="C0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ACED11B7-CAF9-49C6-FCDE-8A6E89D3731A}"/>
              </a:ext>
            </a:extLst>
          </p:cNvPr>
          <p:cNvCxnSpPr>
            <a:cxnSpLocks/>
          </p:cNvCxnSpPr>
          <p:nvPr/>
        </p:nvCxnSpPr>
        <p:spPr>
          <a:xfrm flipH="1">
            <a:off x="9081657" y="3128270"/>
            <a:ext cx="878089" cy="901946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" name="Straight Arrow Connector 1">
            <a:extLst>
              <a:ext uri="{FF2B5EF4-FFF2-40B4-BE49-F238E27FC236}">
                <a16:creationId xmlns:a16="http://schemas.microsoft.com/office/drawing/2014/main" id="{A663C68D-49BD-38EA-9B50-0FE8C322DEF1}"/>
              </a:ext>
            </a:extLst>
          </p:cNvPr>
          <p:cNvCxnSpPr>
            <a:cxnSpLocks/>
          </p:cNvCxnSpPr>
          <p:nvPr/>
        </p:nvCxnSpPr>
        <p:spPr>
          <a:xfrm flipH="1">
            <a:off x="9032126" y="3485269"/>
            <a:ext cx="36534" cy="400931"/>
          </a:xfrm>
          <a:prstGeom prst="straightConnector1">
            <a:avLst/>
          </a:prstGeom>
          <a:ln w="76200">
            <a:solidFill>
              <a:srgbClr val="00206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2488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3A120-6153-7370-7C38-DC513F1BD9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58622"/>
            <a:ext cx="13817600" cy="1050573"/>
          </a:xfrm>
        </p:spPr>
        <p:txBody>
          <a:bodyPr anchor="ctr">
            <a:normAutofit/>
          </a:bodyPr>
          <a:lstStyle/>
          <a:p>
            <a:r>
              <a:rPr lang="en-MY" dirty="0"/>
              <a:t>EX: Dijkstra’s algorithm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61AB1A-A556-6E99-4ABB-0896938934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789" y="2090804"/>
            <a:ext cx="11668839" cy="5367667"/>
          </a:xfrm>
          <a:prstGeom prst="rect">
            <a:avLst/>
          </a:prstGeom>
          <a:noFill/>
        </p:spPr>
      </p:pic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E0886E5F-5D05-6D9A-C571-67AD1FF1D91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80077" y="1509937"/>
            <a:ext cx="8507126" cy="35029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879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CFD34-E8D6-C790-4168-A7D2E3A3E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/>
              <a:t>Floyd’s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86CC7-E915-7191-C786-A6CB7FB55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MY" sz="2800" b="1" dirty="0"/>
              <a:t>The problem</a:t>
            </a:r>
            <a:r>
              <a:rPr lang="en-MY" sz="2800" dirty="0"/>
              <a:t>: find the shortest path between every pair of vertices of a graph</a:t>
            </a:r>
            <a:br>
              <a:rPr lang="en-MY" sz="2800" dirty="0"/>
            </a:br>
            <a:endParaRPr lang="en-MY" sz="2800" dirty="0"/>
          </a:p>
          <a:p>
            <a:r>
              <a:rPr lang="en-MY" sz="2800" b="1" dirty="0"/>
              <a:t>The graph</a:t>
            </a:r>
            <a:r>
              <a:rPr lang="en-MY" sz="2800" dirty="0"/>
              <a:t>: may contain negative edges but no negative cycles</a:t>
            </a:r>
            <a:br>
              <a:rPr lang="en-MY" sz="2800" dirty="0"/>
            </a:br>
            <a:endParaRPr lang="en-MY" sz="2800" dirty="0"/>
          </a:p>
          <a:p>
            <a:r>
              <a:rPr lang="en-MY" sz="2800" b="1" dirty="0"/>
              <a:t>A representation</a:t>
            </a:r>
            <a:r>
              <a:rPr lang="en-MY" sz="2800" dirty="0"/>
              <a:t>: a weight matrix where </a:t>
            </a:r>
            <a:br>
              <a:rPr lang="en-MY" sz="2800" dirty="0"/>
            </a:br>
            <a:r>
              <a:rPr lang="en-MY" sz="2800" dirty="0"/>
              <a:t>   W(</a:t>
            </a:r>
            <a:r>
              <a:rPr lang="en-MY" sz="2800" dirty="0" err="1"/>
              <a:t>i,j</a:t>
            </a:r>
            <a:r>
              <a:rPr lang="en-MY" sz="2800" dirty="0"/>
              <a:t>)=0 if </a:t>
            </a:r>
            <a:r>
              <a:rPr lang="en-MY" sz="2800" dirty="0" err="1"/>
              <a:t>i</a:t>
            </a:r>
            <a:r>
              <a:rPr lang="en-MY" sz="2800" dirty="0"/>
              <a:t>=j. </a:t>
            </a:r>
            <a:br>
              <a:rPr lang="en-MY" sz="2800" dirty="0"/>
            </a:br>
            <a:r>
              <a:rPr lang="en-MY" sz="2800" dirty="0"/>
              <a:t>   W(</a:t>
            </a:r>
            <a:r>
              <a:rPr lang="en-MY" sz="2800" dirty="0" err="1"/>
              <a:t>i,j</a:t>
            </a:r>
            <a:r>
              <a:rPr lang="en-MY" sz="2800" dirty="0"/>
              <a:t>)=∞ if there is no edge between </a:t>
            </a:r>
            <a:r>
              <a:rPr lang="en-MY" sz="2800" dirty="0" err="1"/>
              <a:t>i</a:t>
            </a:r>
            <a:r>
              <a:rPr lang="en-MY" sz="2800" dirty="0"/>
              <a:t> and j.    </a:t>
            </a:r>
            <a:br>
              <a:rPr lang="en-MY" sz="2800" dirty="0"/>
            </a:br>
            <a:r>
              <a:rPr lang="en-MY" sz="2800" dirty="0"/>
              <a:t>   W(</a:t>
            </a:r>
            <a:r>
              <a:rPr lang="en-MY" sz="2800" dirty="0" err="1"/>
              <a:t>i,j</a:t>
            </a:r>
            <a:r>
              <a:rPr lang="en-MY" sz="2800" dirty="0"/>
              <a:t>)=“weight of edge”</a:t>
            </a:r>
          </a:p>
          <a:p>
            <a:r>
              <a:rPr lang="en-MY" sz="2800" b="1" dirty="0"/>
              <a:t>Note</a:t>
            </a:r>
            <a:r>
              <a:rPr lang="en-MY" sz="2800" dirty="0"/>
              <a:t>: we have shown principle of optimality 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F7409-3C54-BE83-C469-2E051953C7B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69549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CFD34-E8D6-C790-4168-A7D2E3A3E7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MY" dirty="0" err="1"/>
              <a:t>EX:Floyd’s</a:t>
            </a:r>
            <a:r>
              <a:rPr lang="en-MY" dirty="0"/>
              <a:t> Algorithm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D86CC7-E915-7191-C786-A6CB7FB55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6F7409-3C54-BE83-C469-2E051953C7B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55559E29-024F-C959-23F0-DE8BEFD5D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2656" y="2633379"/>
            <a:ext cx="5024477" cy="47132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8991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BE8BF3C-8AD7-5EC1-4436-F44E30188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00888" y="2085999"/>
            <a:ext cx="5024477" cy="4713227"/>
          </a:xfr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722760883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722760883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176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176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176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0000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02353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02353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6360890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BE8BF3C-8AD7-5EC1-4436-F44E30188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00888" y="2085999"/>
            <a:ext cx="5024477" cy="4713227"/>
          </a:xfr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1083737503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1083737503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176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176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176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0000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02353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02353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38F7D52B-F980-D18D-C312-AE783D35C49C}"/>
              </a:ext>
            </a:extLst>
          </p:cNvPr>
          <p:cNvSpPr/>
          <p:nvPr/>
        </p:nvSpPr>
        <p:spPr>
          <a:xfrm>
            <a:off x="8420968" y="2950096"/>
            <a:ext cx="1130956" cy="1152128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4015605-A933-836F-BDD3-37D495D3C340}"/>
              </a:ext>
            </a:extLst>
          </p:cNvPr>
          <p:cNvSpPr/>
          <p:nvPr/>
        </p:nvSpPr>
        <p:spPr>
          <a:xfrm>
            <a:off x="10058524" y="3819529"/>
            <a:ext cx="720080" cy="648072"/>
          </a:xfrm>
          <a:prstGeom prst="round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8324939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BE8BF3C-8AD7-5EC1-4436-F44E30188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00888" y="2085999"/>
            <a:ext cx="5024477" cy="4713227"/>
          </a:xfr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3855111294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3855111294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176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176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176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0000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02353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02353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38F7D52B-F980-D18D-C312-AE783D35C49C}"/>
              </a:ext>
            </a:extLst>
          </p:cNvPr>
          <p:cNvSpPr/>
          <p:nvPr/>
        </p:nvSpPr>
        <p:spPr>
          <a:xfrm>
            <a:off x="8420968" y="2950096"/>
            <a:ext cx="1130956" cy="1152128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34015605-A933-836F-BDD3-37D495D3C340}"/>
              </a:ext>
            </a:extLst>
          </p:cNvPr>
          <p:cNvSpPr/>
          <p:nvPr/>
        </p:nvSpPr>
        <p:spPr>
          <a:xfrm>
            <a:off x="9573096" y="4606280"/>
            <a:ext cx="720080" cy="648072"/>
          </a:xfrm>
          <a:prstGeom prst="round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7782632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BE8BF3C-8AD7-5EC1-4436-F44E30188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00888" y="2085999"/>
            <a:ext cx="5024477" cy="4713227"/>
          </a:xfr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449824653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449824653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176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176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176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0000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02353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02353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38F7D52B-F980-D18D-C312-AE783D35C49C}"/>
              </a:ext>
            </a:extLst>
          </p:cNvPr>
          <p:cNvSpPr/>
          <p:nvPr/>
        </p:nvSpPr>
        <p:spPr>
          <a:xfrm>
            <a:off x="11301288" y="2950096"/>
            <a:ext cx="1130956" cy="1152128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D8ADCF9-76CC-DB20-C9F7-94C16D1C4DC2}"/>
              </a:ext>
            </a:extLst>
          </p:cNvPr>
          <p:cNvSpPr/>
          <p:nvPr/>
        </p:nvSpPr>
        <p:spPr>
          <a:xfrm>
            <a:off x="10149160" y="2230016"/>
            <a:ext cx="720080" cy="648072"/>
          </a:xfrm>
          <a:prstGeom prst="round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4269727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BE8BF3C-8AD7-5EC1-4436-F44E30188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00888" y="2085999"/>
            <a:ext cx="5024477" cy="4713227"/>
          </a:xfr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1398565012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1398565012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176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176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176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0000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02353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02353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38F7D52B-F980-D18D-C312-AE783D35C49C}"/>
              </a:ext>
            </a:extLst>
          </p:cNvPr>
          <p:cNvSpPr/>
          <p:nvPr/>
        </p:nvSpPr>
        <p:spPr>
          <a:xfrm>
            <a:off x="11301288" y="2950096"/>
            <a:ext cx="1130956" cy="1152128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49542531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BE8BF3C-8AD7-5EC1-4436-F44E30188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00888" y="2085999"/>
            <a:ext cx="5024477" cy="4713227"/>
          </a:xfr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1598083956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1598083956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176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176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176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0000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02353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02353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38F7D52B-F980-D18D-C312-AE783D35C49C}"/>
              </a:ext>
            </a:extLst>
          </p:cNvPr>
          <p:cNvSpPr/>
          <p:nvPr/>
        </p:nvSpPr>
        <p:spPr>
          <a:xfrm>
            <a:off x="11301288" y="2950096"/>
            <a:ext cx="1130956" cy="1152128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A40B783-1BAD-0436-31FE-33FECED62C80}"/>
              </a:ext>
            </a:extLst>
          </p:cNvPr>
          <p:cNvSpPr/>
          <p:nvPr/>
        </p:nvSpPr>
        <p:spPr>
          <a:xfrm>
            <a:off x="11013256" y="4822304"/>
            <a:ext cx="720080" cy="648072"/>
          </a:xfrm>
          <a:prstGeom prst="round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54874198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6BE8BF3C-8AD7-5EC1-4436-F44E30188FC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700888" y="2085999"/>
            <a:ext cx="5024477" cy="4713227"/>
          </a:xfrm>
        </p:spPr>
      </p:pic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111639718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111639718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176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176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176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0000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02353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02353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id="{38F7D52B-F980-D18D-C312-AE783D35C49C}"/>
              </a:ext>
            </a:extLst>
          </p:cNvPr>
          <p:cNvSpPr/>
          <p:nvPr/>
        </p:nvSpPr>
        <p:spPr>
          <a:xfrm>
            <a:off x="9861128" y="5470376"/>
            <a:ext cx="1130956" cy="1152128"/>
          </a:xfrm>
          <a:prstGeom prst="ellipse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378000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1778360633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  <p:extLst>
                  <p:ext uri="{D42A27DB-BD31-4B8C-83A1-F6EECF244321}">
                    <p14:modId xmlns:p14="http://schemas.microsoft.com/office/powerpoint/2010/main" val="1778360633"/>
                  </p:ext>
                </p:extLst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985193208"/>
                  </p:ext>
                </p:extLst>
              </p:nvPr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985193208"/>
                  </p:ext>
                </p:extLst>
              </p:nvPr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51642761"/>
                  </p:ext>
                </p:extLst>
              </p:nvPr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51642761"/>
                  </p:ext>
                </p:extLst>
              </p:nvPr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0242564"/>
                  </p:ext>
                </p:extLst>
              </p:nvPr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100242564"/>
                  </p:ext>
                </p:extLst>
              </p:nvPr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K=0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=1,j=2</a:t>
            </a:r>
            <a:endParaRPr lang="en-MY" sz="28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237C8FD-D3CB-94C8-6A3A-104A3248FB28}"/>
              </a:ext>
            </a:extLst>
          </p:cNvPr>
          <p:cNvCxnSpPr/>
          <p:nvPr/>
        </p:nvCxnSpPr>
        <p:spPr>
          <a:xfrm>
            <a:off x="2372296" y="3310136"/>
            <a:ext cx="0" cy="129614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1A3D94-C9DA-DEA3-B9D6-BE162F8B4C90}"/>
              </a:ext>
            </a:extLst>
          </p:cNvPr>
          <p:cNvCxnSpPr/>
          <p:nvPr/>
        </p:nvCxnSpPr>
        <p:spPr>
          <a:xfrm>
            <a:off x="2372296" y="3318847"/>
            <a:ext cx="14060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DB26E4B-4780-87C9-2524-3A0F21BEBBA9}"/>
              </a:ext>
            </a:extLst>
          </p:cNvPr>
          <p:cNvSpPr/>
          <p:nvPr/>
        </p:nvSpPr>
        <p:spPr>
          <a:xfrm>
            <a:off x="6908800" y="3670176"/>
            <a:ext cx="792088" cy="50405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452AAA-A419-126F-9F71-E466CE7A2474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72452AAA-A419-126F-9F71-E466CE7A24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6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>
            <a:extLst>
              <a:ext uri="{FF2B5EF4-FFF2-40B4-BE49-F238E27FC236}">
                <a16:creationId xmlns:a16="http://schemas.microsoft.com/office/drawing/2014/main" id="{E81559AA-0CF9-6CB2-F178-80BB045B724D}"/>
              </a:ext>
            </a:extLst>
          </p:cNvPr>
          <p:cNvSpPr txBox="1"/>
          <p:nvPr/>
        </p:nvSpPr>
        <p:spPr>
          <a:xfrm>
            <a:off x="8276952" y="3527057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=min([1,2],[1,0]+[0,2])=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1403825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5772-66EA-E4BA-9E26-37CD0B77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26BEA-C40D-2D57-46DC-FDF7642110E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736" y="2090804"/>
            <a:ext cx="7213604" cy="5035756"/>
          </a:xfrm>
          <a:prstGeom prst="rect">
            <a:avLst/>
          </a:prstGeom>
          <a:noFill/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48352F8-D1C6-AF38-BFE8-A58283E17F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36104"/>
              </p:ext>
            </p:extLst>
          </p:nvPr>
        </p:nvGraphicFramePr>
        <p:xfrm>
          <a:off x="379416" y="3032368"/>
          <a:ext cx="595332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480">
                  <a:extLst>
                    <a:ext uri="{9D8B030D-6E8A-4147-A177-3AD203B41FA5}">
                      <a16:colId xmlns:a16="http://schemas.microsoft.com/office/drawing/2014/main" val="531804140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93506575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905133574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725353465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08170944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24480872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2885961598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41961246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3841330260"/>
                    </a:ext>
                  </a:extLst>
                </a:gridCol>
              </a:tblGrid>
              <a:tr h="359448">
                <a:tc>
                  <a:txBody>
                    <a:bodyPr/>
                    <a:lstStyle/>
                    <a:p>
                      <a:pPr algn="ctr"/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65086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22034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0138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2756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67817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17517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452600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842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444768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84A4B923-FB3E-7048-F895-6F979751104E}"/>
              </a:ext>
            </a:extLst>
          </p:cNvPr>
          <p:cNvSpPr/>
          <p:nvPr/>
        </p:nvSpPr>
        <p:spPr>
          <a:xfrm>
            <a:off x="6764784" y="4678288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A964043-6725-8DE4-972A-1A12BD6B1D60}"/>
              </a:ext>
            </a:extLst>
          </p:cNvPr>
          <p:cNvSpPr txBox="1"/>
          <p:nvPr/>
        </p:nvSpPr>
        <p:spPr>
          <a:xfrm>
            <a:off x="860128" y="2213601"/>
            <a:ext cx="6929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MY" sz="2800" b="1" u="sng" dirty="0"/>
              <a:t>Find the minimum vertices.</a:t>
            </a:r>
          </a:p>
        </p:txBody>
      </p:sp>
    </p:spTree>
    <p:extLst>
      <p:ext uri="{BB962C8B-B14F-4D97-AF65-F5344CB8AC3E}">
        <p14:creationId xmlns:p14="http://schemas.microsoft.com/office/powerpoint/2010/main" val="318002928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K=0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=1,j=2</a:t>
            </a:r>
            <a:endParaRPr lang="en-MY" sz="28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237C8FD-D3CB-94C8-6A3A-104A3248FB28}"/>
              </a:ext>
            </a:extLst>
          </p:cNvPr>
          <p:cNvCxnSpPr/>
          <p:nvPr/>
        </p:nvCxnSpPr>
        <p:spPr>
          <a:xfrm>
            <a:off x="2372296" y="3310136"/>
            <a:ext cx="0" cy="129614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1A3D94-C9DA-DEA3-B9D6-BE162F8B4C90}"/>
              </a:ext>
            </a:extLst>
          </p:cNvPr>
          <p:cNvCxnSpPr/>
          <p:nvPr/>
        </p:nvCxnSpPr>
        <p:spPr>
          <a:xfrm>
            <a:off x="2372296" y="3318847"/>
            <a:ext cx="14060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FDB26E4B-4780-87C9-2524-3A0F21BEBBA9}"/>
              </a:ext>
            </a:extLst>
          </p:cNvPr>
          <p:cNvSpPr/>
          <p:nvPr/>
        </p:nvSpPr>
        <p:spPr>
          <a:xfrm>
            <a:off x="6908800" y="3670176"/>
            <a:ext cx="792088" cy="50405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096038" y="3521843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=min(2,6+11)=2</a:t>
            </a:r>
            <a:endParaRPr lang="en-MY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1EB37BA-4D85-AD7A-AE50-DA6E8123C2D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E1EB37BA-4D85-AD7A-AE50-DA6E8123C2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6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693247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19780823"/>
                  </p:ext>
                </p:extLst>
              </p:nvPr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619780823"/>
                  </p:ext>
                </p:extLst>
              </p:nvPr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K=0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=1,j=2</a:t>
            </a:r>
            <a:endParaRPr lang="en-MY" sz="28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237C8FD-D3CB-94C8-6A3A-104A3248FB28}"/>
              </a:ext>
            </a:extLst>
          </p:cNvPr>
          <p:cNvCxnSpPr/>
          <p:nvPr/>
        </p:nvCxnSpPr>
        <p:spPr>
          <a:xfrm>
            <a:off x="2372296" y="3310136"/>
            <a:ext cx="0" cy="129614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1A3D94-C9DA-DEA3-B9D6-BE162F8B4C90}"/>
              </a:ext>
            </a:extLst>
          </p:cNvPr>
          <p:cNvCxnSpPr/>
          <p:nvPr/>
        </p:nvCxnSpPr>
        <p:spPr>
          <a:xfrm>
            <a:off x="2372296" y="3318847"/>
            <a:ext cx="14060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096038" y="3521843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=min(2,17)=2</a:t>
            </a:r>
            <a:endParaRPr lang="en-MY" sz="28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2236D97-6A6F-1D2E-D069-9FE2FAB6AA93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52236D97-6A6F-1D2E-D069-9FE2FAB6AA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6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1855361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6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K=0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=2,j=1</a:t>
            </a:r>
            <a:endParaRPr lang="en-MY" sz="28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237C8FD-D3CB-94C8-6A3A-104A3248FB28}"/>
              </a:ext>
            </a:extLst>
          </p:cNvPr>
          <p:cNvCxnSpPr/>
          <p:nvPr/>
        </p:nvCxnSpPr>
        <p:spPr>
          <a:xfrm>
            <a:off x="2372296" y="3310136"/>
            <a:ext cx="0" cy="129614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1A3D94-C9DA-DEA3-B9D6-BE162F8B4C90}"/>
              </a:ext>
            </a:extLst>
          </p:cNvPr>
          <p:cNvCxnSpPr/>
          <p:nvPr/>
        </p:nvCxnSpPr>
        <p:spPr>
          <a:xfrm>
            <a:off x="2372296" y="3318847"/>
            <a:ext cx="14060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7724659-9BC1-64D6-5668-F06EC6FB05F6}"/>
              </a:ext>
            </a:extLst>
          </p:cNvPr>
          <p:cNvSpPr/>
          <p:nvPr/>
        </p:nvSpPr>
        <p:spPr>
          <a:xfrm>
            <a:off x="6044704" y="4174232"/>
            <a:ext cx="792088" cy="50405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FC350E-DE7A-BE94-2D92-63CC62A35D1F}"/>
              </a:ext>
            </a:extLst>
          </p:cNvPr>
          <p:cNvSpPr txBox="1"/>
          <p:nvPr/>
        </p:nvSpPr>
        <p:spPr>
          <a:xfrm>
            <a:off x="8276952" y="3527057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/>
              <a:t>=min([2,1],[2,0]+[0,1])=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17261685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6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K=0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=2,j=1</a:t>
            </a:r>
            <a:endParaRPr lang="en-MY" sz="28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237C8FD-D3CB-94C8-6A3A-104A3248FB28}"/>
              </a:ext>
            </a:extLst>
          </p:cNvPr>
          <p:cNvCxnSpPr/>
          <p:nvPr/>
        </p:nvCxnSpPr>
        <p:spPr>
          <a:xfrm>
            <a:off x="2372296" y="3310136"/>
            <a:ext cx="0" cy="129614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1A3D94-C9DA-DEA3-B9D6-BE162F8B4C90}"/>
              </a:ext>
            </a:extLst>
          </p:cNvPr>
          <p:cNvCxnSpPr/>
          <p:nvPr/>
        </p:nvCxnSpPr>
        <p:spPr>
          <a:xfrm>
            <a:off x="2372296" y="3318847"/>
            <a:ext cx="14060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096038" y="3521843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</a:t>
            </a:r>
            <a:r>
              <a:rPr lang="en-MY" sz="2800" dirty="0"/>
              <a:t>∞</a:t>
            </a:r>
            <a:r>
              <a:rPr lang="en-US" sz="2800" dirty="0"/>
              <a:t>,3+4)=</a:t>
            </a:r>
            <a:endParaRPr lang="en-MY" sz="28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7724659-9BC1-64D6-5668-F06EC6FB05F6}"/>
              </a:ext>
            </a:extLst>
          </p:cNvPr>
          <p:cNvSpPr/>
          <p:nvPr/>
        </p:nvSpPr>
        <p:spPr>
          <a:xfrm>
            <a:off x="6044704" y="4174232"/>
            <a:ext cx="792088" cy="50405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73769784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5249321"/>
                  </p:ext>
                </p:extLst>
              </p:nvPr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85249321"/>
                  </p:ext>
                </p:extLst>
              </p:nvPr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6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K=0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=2,j=1</a:t>
            </a:r>
            <a:endParaRPr lang="en-MY" sz="28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237C8FD-D3CB-94C8-6A3A-104A3248FB28}"/>
              </a:ext>
            </a:extLst>
          </p:cNvPr>
          <p:cNvCxnSpPr/>
          <p:nvPr/>
        </p:nvCxnSpPr>
        <p:spPr>
          <a:xfrm>
            <a:off x="2372296" y="3310136"/>
            <a:ext cx="0" cy="129614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1A3D94-C9DA-DEA3-B9D6-BE162F8B4C90}"/>
              </a:ext>
            </a:extLst>
          </p:cNvPr>
          <p:cNvCxnSpPr/>
          <p:nvPr/>
        </p:nvCxnSpPr>
        <p:spPr>
          <a:xfrm>
            <a:off x="2372296" y="3318847"/>
            <a:ext cx="14060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096038" y="3521843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</a:t>
            </a:r>
            <a:r>
              <a:rPr lang="en-MY" sz="2800" dirty="0"/>
              <a:t>∞</a:t>
            </a:r>
            <a:r>
              <a:rPr lang="en-US" sz="2800" dirty="0"/>
              <a:t>,7)=7</a:t>
            </a:r>
            <a:endParaRPr lang="en-MY" sz="28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C7724659-9BC1-64D6-5668-F06EC6FB05F6}"/>
              </a:ext>
            </a:extLst>
          </p:cNvPr>
          <p:cNvSpPr/>
          <p:nvPr/>
        </p:nvSpPr>
        <p:spPr>
          <a:xfrm>
            <a:off x="6044704" y="4174232"/>
            <a:ext cx="792088" cy="50405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5099409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7">
                <a:extLst>
                  <a:ext uri="{FF2B5EF4-FFF2-40B4-BE49-F238E27FC236}">
                    <a16:creationId xmlns:a16="http://schemas.microsoft.com/office/drawing/2014/main" id="{E0C5F6F6-1564-689A-17DD-B7EB8250F499}"/>
                  </a:ext>
                </a:extLst>
              </p:cNvPr>
              <p:cNvGraphicFramePr>
                <a:graphicFrameLocks noGrp="1"/>
              </p:cNvGraphicFramePr>
              <p:nvPr>
                <p:ph idx="10"/>
              </p:nvPr>
            </p:nvGraphicFramePr>
            <p:xfrm>
              <a:off x="932136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pPr marL="0" marR="0" lvl="0" indent="0" algn="l" defTabSz="914323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800" dirty="0"/>
                            <a:t>A-1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MY" sz="2800" dirty="0"/>
                            <a:t>∞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5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6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K=0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=2,j=1</a:t>
            </a:r>
            <a:endParaRPr lang="en-MY" sz="2800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237C8FD-D3CB-94C8-6A3A-104A3248FB28}"/>
              </a:ext>
            </a:extLst>
          </p:cNvPr>
          <p:cNvCxnSpPr/>
          <p:nvPr/>
        </p:nvCxnSpPr>
        <p:spPr>
          <a:xfrm>
            <a:off x="2372296" y="3310136"/>
            <a:ext cx="0" cy="1296144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491A3D94-C9DA-DEA3-B9D6-BE162F8B4C90}"/>
              </a:ext>
            </a:extLst>
          </p:cNvPr>
          <p:cNvCxnSpPr/>
          <p:nvPr/>
        </p:nvCxnSpPr>
        <p:spPr>
          <a:xfrm>
            <a:off x="2372296" y="3318847"/>
            <a:ext cx="140604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096038" y="3521843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</a:t>
            </a:r>
            <a:r>
              <a:rPr lang="en-MY" sz="2800" dirty="0"/>
              <a:t>∞</a:t>
            </a:r>
            <a:r>
              <a:rPr lang="en-US" sz="2800" dirty="0"/>
              <a:t>,7)=7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376771501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60125506"/>
                  </p:ext>
                </p:extLst>
              </p:nvPr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960125506"/>
                  </p:ext>
                </p:extLst>
              </p:nvPr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5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K=1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=?,j=?</a:t>
            </a:r>
            <a:endParaRPr lang="en-MY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096038" y="3521843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=min()=</a:t>
            </a:r>
            <a:endParaRPr lang="en-MY" sz="28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BFDF8A6-0E7C-37A4-C06E-A15B02BE3859}"/>
              </a:ext>
            </a:extLst>
          </p:cNvPr>
          <p:cNvCxnSpPr/>
          <p:nvPr/>
        </p:nvCxnSpPr>
        <p:spPr>
          <a:xfrm>
            <a:off x="6476752" y="3094112"/>
            <a:ext cx="0" cy="15772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5716F3-F888-5293-4A4B-92DC9DFB89CA}"/>
              </a:ext>
            </a:extLst>
          </p:cNvPr>
          <p:cNvCxnSpPr/>
          <p:nvPr/>
        </p:nvCxnSpPr>
        <p:spPr>
          <a:xfrm>
            <a:off x="5396632" y="3958208"/>
            <a:ext cx="20162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4FC12F9A-3A17-951E-E0BD-A8601A6AF2B1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60772836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193079013"/>
                  </p:ext>
                </p:extLst>
              </p:nvPr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193079013"/>
                  </p:ext>
                </p:extLst>
              </p:nvPr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5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K=1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=?,j=?</a:t>
            </a:r>
            <a:endParaRPr lang="en-MY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096038" y="3521843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=min()</a:t>
            </a:r>
            <a:endParaRPr lang="en-MY" sz="28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BFDF8A6-0E7C-37A4-C06E-A15B02BE3859}"/>
              </a:ext>
            </a:extLst>
          </p:cNvPr>
          <p:cNvCxnSpPr/>
          <p:nvPr/>
        </p:nvCxnSpPr>
        <p:spPr>
          <a:xfrm>
            <a:off x="6476752" y="3094112"/>
            <a:ext cx="0" cy="15772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5716F3-F888-5293-4A4B-92DC9DFB89CA}"/>
              </a:ext>
            </a:extLst>
          </p:cNvPr>
          <p:cNvCxnSpPr/>
          <p:nvPr/>
        </p:nvCxnSpPr>
        <p:spPr>
          <a:xfrm>
            <a:off x="5396632" y="3958208"/>
            <a:ext cx="20162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16">
            <a:extLst>
              <a:ext uri="{FF2B5EF4-FFF2-40B4-BE49-F238E27FC236}">
                <a16:creationId xmlns:a16="http://schemas.microsoft.com/office/drawing/2014/main" id="{5C3A5519-090A-23F9-45C1-B2527ED32B63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64231682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11107251"/>
                  </p:ext>
                </p:extLst>
              </p:nvPr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11107251"/>
                  </p:ext>
                </p:extLst>
              </p:nvPr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5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K=1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=0,j=2</a:t>
            </a:r>
            <a:endParaRPr lang="en-MY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527092" y="5571189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=min(11,4+2)=</a:t>
            </a:r>
            <a:endParaRPr lang="en-MY" sz="28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BFDF8A6-0E7C-37A4-C06E-A15B02BE3859}"/>
              </a:ext>
            </a:extLst>
          </p:cNvPr>
          <p:cNvCxnSpPr/>
          <p:nvPr/>
        </p:nvCxnSpPr>
        <p:spPr>
          <a:xfrm>
            <a:off x="6476752" y="3094112"/>
            <a:ext cx="0" cy="15772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5716F3-F888-5293-4A4B-92DC9DFB89CA}"/>
              </a:ext>
            </a:extLst>
          </p:cNvPr>
          <p:cNvCxnSpPr/>
          <p:nvPr/>
        </p:nvCxnSpPr>
        <p:spPr>
          <a:xfrm>
            <a:off x="5396632" y="3958208"/>
            <a:ext cx="20162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7FDA5D5-3583-70EA-D1AD-C926AFB68CAF}"/>
              </a:ext>
            </a:extLst>
          </p:cNvPr>
          <p:cNvSpPr/>
          <p:nvPr/>
        </p:nvSpPr>
        <p:spPr>
          <a:xfrm>
            <a:off x="3382296" y="5870895"/>
            <a:ext cx="792088" cy="50405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6" name="TextBox 27">
            <a:extLst>
              <a:ext uri="{FF2B5EF4-FFF2-40B4-BE49-F238E27FC236}">
                <a16:creationId xmlns:a16="http://schemas.microsoft.com/office/drawing/2014/main" id="{E81559AA-0CF9-6CB2-F178-80BB045B724D}"/>
              </a:ext>
            </a:extLst>
          </p:cNvPr>
          <p:cNvSpPr txBox="1"/>
          <p:nvPr/>
        </p:nvSpPr>
        <p:spPr>
          <a:xfrm>
            <a:off x="8348960" y="4944285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=min([0,2],[0,1]+[1,2])=</a:t>
            </a:r>
            <a:endParaRPr lang="en-MY" sz="2400" dirty="0"/>
          </a:p>
        </p:txBody>
      </p:sp>
      <p:sp>
        <p:nvSpPr>
          <p:cNvPr id="15" name="Content Placeholder 14">
            <a:extLst>
              <a:ext uri="{FF2B5EF4-FFF2-40B4-BE49-F238E27FC236}">
                <a16:creationId xmlns:a16="http://schemas.microsoft.com/office/drawing/2014/main" id="{826DB2CB-6A54-2C0F-C958-C63A645845E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95023051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354808618"/>
                  </p:ext>
                </p:extLst>
              </p:nvPr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1354808618"/>
                  </p:ext>
                </p:extLst>
              </p:nvPr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5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K=1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=0,j=2</a:t>
            </a:r>
            <a:endParaRPr lang="en-MY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527092" y="5571189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=min(11,6)=6</a:t>
            </a:r>
            <a:endParaRPr lang="en-MY" sz="28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BFDF8A6-0E7C-37A4-C06E-A15B02BE3859}"/>
              </a:ext>
            </a:extLst>
          </p:cNvPr>
          <p:cNvCxnSpPr/>
          <p:nvPr/>
        </p:nvCxnSpPr>
        <p:spPr>
          <a:xfrm>
            <a:off x="6476752" y="3094112"/>
            <a:ext cx="0" cy="15772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5716F3-F888-5293-4A4B-92DC9DFB89CA}"/>
              </a:ext>
            </a:extLst>
          </p:cNvPr>
          <p:cNvCxnSpPr/>
          <p:nvPr/>
        </p:nvCxnSpPr>
        <p:spPr>
          <a:xfrm>
            <a:off x="5396632" y="3958208"/>
            <a:ext cx="20162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7FDA5D5-3583-70EA-D1AD-C926AFB68CAF}"/>
              </a:ext>
            </a:extLst>
          </p:cNvPr>
          <p:cNvSpPr/>
          <p:nvPr/>
        </p:nvSpPr>
        <p:spPr>
          <a:xfrm>
            <a:off x="3382296" y="5870895"/>
            <a:ext cx="792088" cy="50405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F2E873E6-0CC1-9A0F-4206-997F8B2C1FA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96407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5772-66EA-E4BA-9E26-37CD0B77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26BEA-C40D-2D57-46DC-FDF7642110E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32736" y="2090804"/>
            <a:ext cx="7213604" cy="5035756"/>
          </a:xfrm>
          <a:prstGeom prst="rect">
            <a:avLst/>
          </a:prstGeom>
          <a:noFill/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48352F8-D1C6-AF38-BFE8-A58283E17F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7791484"/>
              </p:ext>
            </p:extLst>
          </p:nvPr>
        </p:nvGraphicFramePr>
        <p:xfrm>
          <a:off x="379416" y="3166120"/>
          <a:ext cx="595332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480">
                  <a:extLst>
                    <a:ext uri="{9D8B030D-6E8A-4147-A177-3AD203B41FA5}">
                      <a16:colId xmlns:a16="http://schemas.microsoft.com/office/drawing/2014/main" val="531804140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93506575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905133574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725353465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08170944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24480872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2885961598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41961246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3841330260"/>
                    </a:ext>
                  </a:extLst>
                </a:gridCol>
              </a:tblGrid>
              <a:tr h="359448">
                <a:tc>
                  <a:txBody>
                    <a:bodyPr/>
                    <a:lstStyle/>
                    <a:p>
                      <a:pPr algn="ctr"/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65086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22034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0138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2756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67817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17517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452600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842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444768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84A4B923-FB3E-7048-F895-6F979751104E}"/>
              </a:ext>
            </a:extLst>
          </p:cNvPr>
          <p:cNvSpPr/>
          <p:nvPr/>
        </p:nvSpPr>
        <p:spPr>
          <a:xfrm>
            <a:off x="6764784" y="3814192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EA964043-6725-8DE4-972A-1A12BD6B1D60}"/>
              </a:ext>
            </a:extLst>
          </p:cNvPr>
          <p:cNvSpPr txBox="1"/>
          <p:nvPr/>
        </p:nvSpPr>
        <p:spPr>
          <a:xfrm>
            <a:off x="644104" y="2318123"/>
            <a:ext cx="6929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800" b="1" u="sng" dirty="0"/>
              <a:t>Find the minimum vertices.</a:t>
            </a:r>
          </a:p>
        </p:txBody>
      </p:sp>
    </p:spTree>
    <p:extLst>
      <p:ext uri="{BB962C8B-B14F-4D97-AF65-F5344CB8AC3E}">
        <p14:creationId xmlns:p14="http://schemas.microsoft.com/office/powerpoint/2010/main" val="415637135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7">
                <a:extLst>
                  <a:ext uri="{FF2B5EF4-FFF2-40B4-BE49-F238E27FC236}">
                    <a16:creationId xmlns:a16="http://schemas.microsoft.com/office/drawing/2014/main" id="{1B82F6D7-F180-C1F2-3C0F-18D02C6201B4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4388520" y="2662064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52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529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13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11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63207664"/>
                  </p:ext>
                </p:extLst>
              </p:nvPr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>
                <p:extLst>
                  <p:ext uri="{D42A27DB-BD31-4B8C-83A1-F6EECF244321}">
                    <p14:modId xmlns:p14="http://schemas.microsoft.com/office/powerpoint/2010/main" val="3463207664"/>
                  </p:ext>
                </p:extLst>
              </p:nvPr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5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K=1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=2,j=0</a:t>
            </a:r>
            <a:endParaRPr lang="en-MY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527092" y="5571189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=min(3,7+6)=3</a:t>
            </a:r>
            <a:endParaRPr lang="en-MY" sz="2800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2BFDF8A6-0E7C-37A4-C06E-A15B02BE3859}"/>
              </a:ext>
            </a:extLst>
          </p:cNvPr>
          <p:cNvCxnSpPr/>
          <p:nvPr/>
        </p:nvCxnSpPr>
        <p:spPr>
          <a:xfrm>
            <a:off x="6476752" y="3094112"/>
            <a:ext cx="0" cy="157721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25716F3-F888-5293-4A4B-92DC9DFB89CA}"/>
              </a:ext>
            </a:extLst>
          </p:cNvPr>
          <p:cNvCxnSpPr/>
          <p:nvPr/>
        </p:nvCxnSpPr>
        <p:spPr>
          <a:xfrm>
            <a:off x="5396632" y="3958208"/>
            <a:ext cx="2016224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A7FDA5D5-3583-70EA-D1AD-C926AFB68CAF}"/>
              </a:ext>
            </a:extLst>
          </p:cNvPr>
          <p:cNvSpPr/>
          <p:nvPr/>
        </p:nvSpPr>
        <p:spPr>
          <a:xfrm>
            <a:off x="1796232" y="6910536"/>
            <a:ext cx="792088" cy="50405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36B4E45-062F-022F-F35A-19F35BC7141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5" name="TextBox 27">
            <a:extLst>
              <a:ext uri="{FF2B5EF4-FFF2-40B4-BE49-F238E27FC236}">
                <a16:creationId xmlns:a16="http://schemas.microsoft.com/office/drawing/2014/main" id="{D8C8D6BE-31E4-851B-910B-AFC8B2DCDFC0}"/>
              </a:ext>
            </a:extLst>
          </p:cNvPr>
          <p:cNvSpPr txBox="1"/>
          <p:nvPr/>
        </p:nvSpPr>
        <p:spPr>
          <a:xfrm>
            <a:off x="8348960" y="4944285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=min([2,0],[2,1]+[1,0])=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33718196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0352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0352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0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0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235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4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K=2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=?,j=?</a:t>
            </a:r>
            <a:endParaRPr lang="en-MY" sz="28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36B4E45-062F-022F-F35A-19F35BC7141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68EC0D34-15DA-FBAE-1DE6-20F3EFD3840F}"/>
              </a:ext>
            </a:extLst>
          </p:cNvPr>
          <p:cNvCxnSpPr/>
          <p:nvPr/>
        </p:nvCxnSpPr>
        <p:spPr>
          <a:xfrm flipV="1">
            <a:off x="3596432" y="6094409"/>
            <a:ext cx="0" cy="9601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377CDB8-7D1F-2B6F-5D6F-B99B572B6BBA}"/>
              </a:ext>
            </a:extLst>
          </p:cNvPr>
          <p:cNvCxnSpPr/>
          <p:nvPr/>
        </p:nvCxnSpPr>
        <p:spPr>
          <a:xfrm flipH="1">
            <a:off x="2444304" y="7126560"/>
            <a:ext cx="11521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547498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05281006"/>
                  </p:ext>
                </p:extLst>
              </p:nvPr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105281006"/>
                  </p:ext>
                </p:extLst>
              </p:nvPr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4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K=2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=0,j=1</a:t>
            </a:r>
            <a:endParaRPr lang="en-MY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527092" y="5571189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=min(4,6+7)=</a:t>
            </a:r>
            <a:endParaRPr lang="en-MY" sz="28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36B4E45-062F-022F-F35A-19F35BC7141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2FD4C5-49FE-9CB8-C441-F1CA7B0B1231}"/>
              </a:ext>
            </a:extLst>
          </p:cNvPr>
          <p:cNvCxnSpPr/>
          <p:nvPr/>
        </p:nvCxnSpPr>
        <p:spPr>
          <a:xfrm flipV="1">
            <a:off x="3596432" y="6094409"/>
            <a:ext cx="0" cy="9601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19AD06-3203-991A-DFAB-1489436C2666}"/>
              </a:ext>
            </a:extLst>
          </p:cNvPr>
          <p:cNvCxnSpPr/>
          <p:nvPr/>
        </p:nvCxnSpPr>
        <p:spPr>
          <a:xfrm flipH="1">
            <a:off x="2444304" y="7126560"/>
            <a:ext cx="11521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3AD3B7D-F9A7-31C9-27A5-B049F1F8EE48}"/>
              </a:ext>
            </a:extLst>
          </p:cNvPr>
          <p:cNvSpPr/>
          <p:nvPr/>
        </p:nvSpPr>
        <p:spPr>
          <a:xfrm>
            <a:off x="6122906" y="5874216"/>
            <a:ext cx="792088" cy="50405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9" name="TextBox 27">
            <a:extLst>
              <a:ext uri="{FF2B5EF4-FFF2-40B4-BE49-F238E27FC236}">
                <a16:creationId xmlns:a16="http://schemas.microsoft.com/office/drawing/2014/main" id="{0DECE227-DE02-5DF6-C622-A38FDAD5C8F5}"/>
              </a:ext>
            </a:extLst>
          </p:cNvPr>
          <p:cNvSpPr txBox="1"/>
          <p:nvPr/>
        </p:nvSpPr>
        <p:spPr>
          <a:xfrm>
            <a:off x="8348960" y="4944285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=min([0,1],[0,2]+[2,1])=</a:t>
            </a:r>
            <a:endParaRPr lang="en-MY" sz="2400" dirty="0"/>
          </a:p>
        </p:txBody>
      </p:sp>
    </p:spTree>
    <p:extLst>
      <p:ext uri="{BB962C8B-B14F-4D97-AF65-F5344CB8AC3E}">
        <p14:creationId xmlns:p14="http://schemas.microsoft.com/office/powerpoint/2010/main" val="419353478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3042289"/>
                  </p:ext>
                </p:extLst>
              </p:nvPr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413042289"/>
                  </p:ext>
                </p:extLst>
              </p:nvPr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4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K=2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=0,j=1</a:t>
            </a:r>
            <a:endParaRPr lang="en-MY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527092" y="5571189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=min(4,13)=4</a:t>
            </a:r>
            <a:endParaRPr lang="en-MY" sz="28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36B4E45-062F-022F-F35A-19F35BC7141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5" name="TextBox 27">
            <a:extLst>
              <a:ext uri="{FF2B5EF4-FFF2-40B4-BE49-F238E27FC236}">
                <a16:creationId xmlns:a16="http://schemas.microsoft.com/office/drawing/2014/main" id="{D8C8D6BE-31E4-851B-910B-AFC8B2DCDFC0}"/>
              </a:ext>
            </a:extLst>
          </p:cNvPr>
          <p:cNvSpPr txBox="1"/>
          <p:nvPr/>
        </p:nvSpPr>
        <p:spPr>
          <a:xfrm>
            <a:off x="8348960" y="4944285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=min([0,1],[0,2]+[2,1])=</a:t>
            </a:r>
            <a:endParaRPr lang="en-MY" sz="24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2FD4C5-49FE-9CB8-C441-F1CA7B0B1231}"/>
              </a:ext>
            </a:extLst>
          </p:cNvPr>
          <p:cNvCxnSpPr/>
          <p:nvPr/>
        </p:nvCxnSpPr>
        <p:spPr>
          <a:xfrm flipV="1">
            <a:off x="3596432" y="6094409"/>
            <a:ext cx="0" cy="9601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19AD06-3203-991A-DFAB-1489436C2666}"/>
              </a:ext>
            </a:extLst>
          </p:cNvPr>
          <p:cNvCxnSpPr/>
          <p:nvPr/>
        </p:nvCxnSpPr>
        <p:spPr>
          <a:xfrm flipH="1">
            <a:off x="2444304" y="7126560"/>
            <a:ext cx="11521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3AD3B7D-F9A7-31C9-27A5-B049F1F8EE48}"/>
              </a:ext>
            </a:extLst>
          </p:cNvPr>
          <p:cNvSpPr/>
          <p:nvPr/>
        </p:nvSpPr>
        <p:spPr>
          <a:xfrm>
            <a:off x="6122906" y="5874216"/>
            <a:ext cx="792088" cy="50405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9979776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00000" t="-10588" r="-20146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01471" t="-10588" r="-102941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301471" t="-10588" r="-2941" b="-3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109302" r="-303676" b="-2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211765" r="-303676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735" t="-311765" r="-303676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4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K=2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=1,j=0</a:t>
            </a:r>
            <a:endParaRPr lang="en-MY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527092" y="5571189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=min(6,2+3)=</a:t>
            </a:r>
            <a:endParaRPr lang="en-MY" sz="28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36B4E45-062F-022F-F35A-19F35BC7141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5" name="TextBox 27">
            <a:extLst>
              <a:ext uri="{FF2B5EF4-FFF2-40B4-BE49-F238E27FC236}">
                <a16:creationId xmlns:a16="http://schemas.microsoft.com/office/drawing/2014/main" id="{D8C8D6BE-31E4-851B-910B-AFC8B2DCDFC0}"/>
              </a:ext>
            </a:extLst>
          </p:cNvPr>
          <p:cNvSpPr txBox="1"/>
          <p:nvPr/>
        </p:nvSpPr>
        <p:spPr>
          <a:xfrm>
            <a:off x="8348960" y="4944285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=min([1,0],[1,2]+[2,0])=</a:t>
            </a:r>
            <a:endParaRPr lang="en-MY" sz="24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2FD4C5-49FE-9CB8-C441-F1CA7B0B1231}"/>
              </a:ext>
            </a:extLst>
          </p:cNvPr>
          <p:cNvCxnSpPr/>
          <p:nvPr/>
        </p:nvCxnSpPr>
        <p:spPr>
          <a:xfrm flipV="1">
            <a:off x="3596432" y="6094409"/>
            <a:ext cx="0" cy="9601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19AD06-3203-991A-DFAB-1489436C2666}"/>
              </a:ext>
            </a:extLst>
          </p:cNvPr>
          <p:cNvCxnSpPr/>
          <p:nvPr/>
        </p:nvCxnSpPr>
        <p:spPr>
          <a:xfrm flipH="1">
            <a:off x="2444304" y="7126560"/>
            <a:ext cx="11521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3AD3B7D-F9A7-31C9-27A5-B049F1F8EE48}"/>
              </a:ext>
            </a:extLst>
          </p:cNvPr>
          <p:cNvSpPr/>
          <p:nvPr/>
        </p:nvSpPr>
        <p:spPr>
          <a:xfrm>
            <a:off x="5261823" y="6406480"/>
            <a:ext cx="792088" cy="50405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837947613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F9FAE321-53DA-0E87-CF1C-C02A1420A1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055" y="2027229"/>
            <a:ext cx="7789249" cy="343752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4ADA1E7-663A-B40D-F843-5718F172B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</a:t>
            </a:r>
            <a:r>
              <a:rPr lang="en-MY" dirty="0"/>
              <a:t>:Floyd’s Algorithm Cont.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7">
                <a:extLst>
                  <a:ext uri="{FF2B5EF4-FFF2-40B4-BE49-F238E27FC236}">
                    <a16:creationId xmlns:a16="http://schemas.microsoft.com/office/drawing/2014/main" id="{87BD36B3-33FD-E02F-D608-B859AFE5A97F}"/>
                  </a:ext>
                </a:extLst>
              </p:cNvPr>
              <p:cNvGraphicFramePr>
                <a:graphicFrameLocks/>
              </p:cNvGraphicFramePr>
              <p:nvPr/>
            </p:nvGraphicFramePr>
            <p:xfrm>
              <a:off x="932136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76405223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289355567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07999141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676370358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A1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100000" t="-10588" r="-20146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201471" t="-10588" r="-102941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301471" t="-10588" r="-2941" b="-3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99355154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109302" r="-303676" b="-2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97750347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211765" r="-303676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808594666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3"/>
                          <a:stretch>
                            <a:fillRect l="-735" t="-311765" r="-303676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40685465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8450547"/>
                  </p:ext>
                </p:extLst>
              </p:nvPr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453752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1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5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453752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en-US" sz="280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𝑣</m:t>
                                    </m:r>
                                  </m:e>
                                  <m:sub>
                                    <m:r>
                                      <a:rPr lang="en-US" sz="2800" b="0" i="1" dirty="0" smtClean="0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8" name="Table 7">
                <a:extLst>
                  <a:ext uri="{FF2B5EF4-FFF2-40B4-BE49-F238E27FC236}">
                    <a16:creationId xmlns:a16="http://schemas.microsoft.com/office/drawing/2014/main" id="{199AB239-081D-894B-EC56-84C6112A13F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898450547"/>
                  </p:ext>
                </p:extLst>
              </p:nvPr>
            </p:nvGraphicFramePr>
            <p:xfrm>
              <a:off x="4466722" y="5341952"/>
              <a:ext cx="3312368" cy="207264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828092">
                      <a:extLst>
                        <a:ext uri="{9D8B030D-6E8A-4147-A177-3AD203B41FA5}">
                          <a16:colId xmlns:a16="http://schemas.microsoft.com/office/drawing/2014/main" val="266692445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3956888945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256433040"/>
                        </a:ext>
                      </a:extLst>
                    </a:gridCol>
                    <a:gridCol w="828092">
                      <a:extLst>
                        <a:ext uri="{9D8B030D-6E8A-4147-A177-3AD203B41FA5}">
                          <a16:colId xmlns:a16="http://schemas.microsoft.com/office/drawing/2014/main" val="145563347"/>
                        </a:ext>
                      </a:extLst>
                    </a:gridCol>
                  </a:tblGrid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A2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100000" t="-10588" r="-201460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201471" t="-10588" r="-102941" b="-33411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301471" t="-10588" r="-2941" b="-33411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285807528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109302" r="-303676" b="-23023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4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6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29434974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211765" r="-303676" b="-1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5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2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45756461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4"/>
                          <a:stretch>
                            <a:fillRect l="-735" t="-311765" r="-303676" b="-3294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3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7</a:t>
                          </a:r>
                          <a:endParaRPr lang="en-MY" sz="280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0</a:t>
                          </a:r>
                          <a:endParaRPr lang="en-MY" sz="28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260244761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/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3200" b="0" i="0" dirty="0" smtClean="0">
                            <a:latin typeface="Cambria Math" panose="02040503050406030204" pitchFamily="18" charset="0"/>
                          </a:rPr>
                          <m:t>min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⁡(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i,j</a:t>
                </a:r>
                <a:r>
                  <a:rPr lang="en-MY" sz="3200" dirty="0"/>
                  <a:t>],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</a:t>
                </a:r>
                <a:r>
                  <a:rPr lang="en-MY" sz="3200" dirty="0" err="1"/>
                  <a:t>i,k</a:t>
                </a:r>
                <a:r>
                  <a:rPr lang="en-MY" sz="3200" dirty="0"/>
                  <a:t>] +</a:t>
                </a:r>
                <a:r>
                  <a:rPr lang="en-US" sz="3200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𝐾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p>
                    </m:sSup>
                  </m:oMath>
                </a14:m>
                <a:r>
                  <a:rPr lang="en-MY" sz="3200" dirty="0"/>
                  <a:t>[k,</a:t>
                </a:r>
                <a:r>
                  <a:rPr lang="en-MY" sz="3200" dirty="0" err="1"/>
                  <a:t>j</a:t>
                </a:r>
                <a:r>
                  <a:rPr lang="en-MY" sz="3200" dirty="0"/>
                  <a:t>]</a:t>
                </a: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C65FC8C9-49A7-71D5-CD6F-2C0315745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946" y="1563900"/>
                <a:ext cx="7521654" cy="584775"/>
              </a:xfrm>
              <a:prstGeom prst="rect">
                <a:avLst/>
              </a:prstGeom>
              <a:blipFill>
                <a:blip r:embed="rId5"/>
                <a:stretch>
                  <a:fillRect t="-12632" b="-35789"/>
                </a:stretch>
              </a:blipFill>
            </p:spPr>
            <p:txBody>
              <a:bodyPr/>
              <a:lstStyle/>
              <a:p>
                <a:r>
                  <a:rPr lang="en-MY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TextBox 13">
            <a:extLst>
              <a:ext uri="{FF2B5EF4-FFF2-40B4-BE49-F238E27FC236}">
                <a16:creationId xmlns:a16="http://schemas.microsoft.com/office/drawing/2014/main" id="{850BC5C8-81DA-86F4-ACE4-0F81BCA73A3C}"/>
              </a:ext>
            </a:extLst>
          </p:cNvPr>
          <p:cNvSpPr txBox="1"/>
          <p:nvPr/>
        </p:nvSpPr>
        <p:spPr>
          <a:xfrm>
            <a:off x="8042589" y="2203380"/>
            <a:ext cx="1530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K=2</a:t>
            </a:r>
          </a:p>
          <a:p>
            <a:r>
              <a:rPr lang="en-US" sz="2800" dirty="0" err="1"/>
              <a:t>i</a:t>
            </a:r>
            <a:r>
              <a:rPr lang="en-US" sz="2800" dirty="0"/>
              <a:t>=1,j=0</a:t>
            </a:r>
            <a:endParaRPr lang="en-MY" sz="28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87260A6-BCA7-3411-1297-679CC1C7D3C5}"/>
              </a:ext>
            </a:extLst>
          </p:cNvPr>
          <p:cNvSpPr txBox="1"/>
          <p:nvPr/>
        </p:nvSpPr>
        <p:spPr>
          <a:xfrm>
            <a:off x="8527092" y="5571189"/>
            <a:ext cx="38164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=min(6,5)=5</a:t>
            </a:r>
            <a:endParaRPr lang="en-MY" sz="2800" dirty="0"/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C36B4E45-062F-022F-F35A-19F35BC7141C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15" name="TextBox 27">
            <a:extLst>
              <a:ext uri="{FF2B5EF4-FFF2-40B4-BE49-F238E27FC236}">
                <a16:creationId xmlns:a16="http://schemas.microsoft.com/office/drawing/2014/main" id="{D8C8D6BE-31E4-851B-910B-AFC8B2DCDFC0}"/>
              </a:ext>
            </a:extLst>
          </p:cNvPr>
          <p:cNvSpPr txBox="1"/>
          <p:nvPr/>
        </p:nvSpPr>
        <p:spPr>
          <a:xfrm>
            <a:off x="8348960" y="4944285"/>
            <a:ext cx="5256584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dirty="0"/>
              <a:t>=min([1,0],[1,2]+[2,0])=</a:t>
            </a:r>
            <a:endParaRPr lang="en-MY" sz="24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E2FD4C5-49FE-9CB8-C441-F1CA7B0B1231}"/>
              </a:ext>
            </a:extLst>
          </p:cNvPr>
          <p:cNvCxnSpPr/>
          <p:nvPr/>
        </p:nvCxnSpPr>
        <p:spPr>
          <a:xfrm flipV="1">
            <a:off x="3596432" y="6094409"/>
            <a:ext cx="0" cy="960143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719AD06-3203-991A-DFAB-1489436C2666}"/>
              </a:ext>
            </a:extLst>
          </p:cNvPr>
          <p:cNvCxnSpPr/>
          <p:nvPr/>
        </p:nvCxnSpPr>
        <p:spPr>
          <a:xfrm flipH="1">
            <a:off x="2444304" y="7126560"/>
            <a:ext cx="1152128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33AD3B7D-F9A7-31C9-27A5-B049F1F8EE48}"/>
              </a:ext>
            </a:extLst>
          </p:cNvPr>
          <p:cNvSpPr/>
          <p:nvPr/>
        </p:nvSpPr>
        <p:spPr>
          <a:xfrm>
            <a:off x="5261823" y="6406480"/>
            <a:ext cx="792088" cy="504056"/>
          </a:xfrm>
          <a:prstGeom prst="roundRect">
            <a:avLst/>
          </a:prstGeom>
          <a:noFill/>
          <a:ln w="9525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013659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4BE7D4-22E0-F92F-9929-6E956318D7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 dirty="0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B5C97B7-A27C-DB9D-3EB4-8579DF2B899A}"/>
              </a:ext>
            </a:extLst>
          </p:cNvPr>
          <p:cNvSpPr txBox="1">
            <a:spLocks/>
          </p:cNvSpPr>
          <p:nvPr/>
        </p:nvSpPr>
        <p:spPr>
          <a:xfrm>
            <a:off x="3380408" y="2441839"/>
            <a:ext cx="8534400" cy="27086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88925" indent="-28892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Palatino Linotype" panose="02040502050505030304" pitchFamily="18" charset="0"/>
              <a:buChar char="•"/>
              <a:defRPr sz="20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1pPr>
            <a:lvl2pPr marL="631825" indent="-2270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SzPct val="90000"/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2pPr>
            <a:lvl3pPr marL="973138" indent="-231775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Courier New" panose="02070309020205020404" pitchFamily="49" charset="0"/>
              <a:buChar char="o"/>
              <a:defRPr sz="16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3pPr>
            <a:lvl4pPr marL="1254125" indent="-222250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4pPr>
            <a:lvl5pPr marL="1430338" indent="-176213" algn="l" defTabSz="914323" rtl="0" eaLnBrk="1" latinLnBrk="0" hangingPunct="1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»"/>
              <a:defRPr sz="1200" kern="1200">
                <a:solidFill>
                  <a:schemeClr val="tx1"/>
                </a:solidFill>
                <a:latin typeface="Palatino Linotype" panose="02040502050505030304" pitchFamily="18" charset="0"/>
                <a:ea typeface="+mn-ea"/>
                <a:cs typeface="+mn-cs"/>
              </a:defRPr>
            </a:lvl5pPr>
            <a:lvl6pPr marL="2514389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551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713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874" indent="-228581" algn="l" defTabSz="914323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Palatino Linotype" panose="02040502050505030304" pitchFamily="18" charset="0"/>
              <a:buNone/>
            </a:pPr>
            <a:r>
              <a:rPr lang="en-US" sz="8000" b="1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5412547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5772-66EA-E4BA-9E26-37CD0B77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26BEA-C40D-2D57-46DC-FDF7642110E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736" y="2090804"/>
            <a:ext cx="7213604" cy="5035756"/>
          </a:xfrm>
          <a:prstGeom prst="rect">
            <a:avLst/>
          </a:prstGeom>
          <a:noFill/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48352F8-D1C6-AF38-BFE8-A58283E17F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089680"/>
              </p:ext>
            </p:extLst>
          </p:nvPr>
        </p:nvGraphicFramePr>
        <p:xfrm>
          <a:off x="379416" y="3166120"/>
          <a:ext cx="595332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480">
                  <a:extLst>
                    <a:ext uri="{9D8B030D-6E8A-4147-A177-3AD203B41FA5}">
                      <a16:colId xmlns:a16="http://schemas.microsoft.com/office/drawing/2014/main" val="531804140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93506575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905133574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725353465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08170944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24480872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2885961598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41961246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3841330260"/>
                    </a:ext>
                  </a:extLst>
                </a:gridCol>
              </a:tblGrid>
              <a:tr h="359448">
                <a:tc>
                  <a:txBody>
                    <a:bodyPr/>
                    <a:lstStyle/>
                    <a:p>
                      <a:pPr algn="ctr"/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65086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22034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0138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2756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67817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17517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452600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842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444768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84A4B923-FB3E-7048-F895-6F979751104E}"/>
              </a:ext>
            </a:extLst>
          </p:cNvPr>
          <p:cNvSpPr/>
          <p:nvPr/>
        </p:nvSpPr>
        <p:spPr>
          <a:xfrm>
            <a:off x="8060928" y="3310136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EA964043-6725-8DE4-972A-1A12BD6B1D60}"/>
              </a:ext>
            </a:extLst>
          </p:cNvPr>
          <p:cNvSpPr txBox="1"/>
          <p:nvPr/>
        </p:nvSpPr>
        <p:spPr>
          <a:xfrm>
            <a:off x="644104" y="2318123"/>
            <a:ext cx="6929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800" b="1" u="sng" dirty="0"/>
              <a:t>Find the minimum vertices.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5411913-6C87-0845-E2E4-15828248D7DB}"/>
              </a:ext>
            </a:extLst>
          </p:cNvPr>
          <p:cNvCxnSpPr>
            <a:cxnSpLocks/>
          </p:cNvCxnSpPr>
          <p:nvPr/>
        </p:nvCxnSpPr>
        <p:spPr>
          <a:xfrm flipH="1">
            <a:off x="7268840" y="3713698"/>
            <a:ext cx="981424" cy="3569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EE81BFF-77BC-E6BE-6442-CD83E9F7D9B0}"/>
              </a:ext>
            </a:extLst>
          </p:cNvPr>
          <p:cNvCxnSpPr>
            <a:cxnSpLocks/>
          </p:cNvCxnSpPr>
          <p:nvPr/>
        </p:nvCxnSpPr>
        <p:spPr>
          <a:xfrm flipH="1">
            <a:off x="7174172" y="3882059"/>
            <a:ext cx="1076092" cy="92998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16722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5772-66EA-E4BA-9E26-37CD0B77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26BEA-C40D-2D57-46DC-FDF7642110E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736" y="2090804"/>
            <a:ext cx="7213604" cy="5035756"/>
          </a:xfrm>
          <a:prstGeom prst="rect">
            <a:avLst/>
          </a:prstGeom>
          <a:noFill/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48352F8-D1C6-AF38-BFE8-A58283E17F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7656272"/>
              </p:ext>
            </p:extLst>
          </p:nvPr>
        </p:nvGraphicFramePr>
        <p:xfrm>
          <a:off x="379416" y="3166120"/>
          <a:ext cx="595332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480">
                  <a:extLst>
                    <a:ext uri="{9D8B030D-6E8A-4147-A177-3AD203B41FA5}">
                      <a16:colId xmlns:a16="http://schemas.microsoft.com/office/drawing/2014/main" val="531804140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93506575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905133574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725353465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08170944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24480872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2885961598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41961246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3841330260"/>
                    </a:ext>
                  </a:extLst>
                </a:gridCol>
              </a:tblGrid>
              <a:tr h="359448">
                <a:tc>
                  <a:txBody>
                    <a:bodyPr/>
                    <a:lstStyle/>
                    <a:p>
                      <a:pPr algn="ctr"/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65086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22034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0138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2756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67817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17517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452600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842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444768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84A4B923-FB3E-7048-F895-6F979751104E}"/>
              </a:ext>
            </a:extLst>
          </p:cNvPr>
          <p:cNvSpPr/>
          <p:nvPr/>
        </p:nvSpPr>
        <p:spPr>
          <a:xfrm>
            <a:off x="9933136" y="2590056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EA964043-6725-8DE4-972A-1A12BD6B1D60}"/>
              </a:ext>
            </a:extLst>
          </p:cNvPr>
          <p:cNvSpPr txBox="1"/>
          <p:nvPr/>
        </p:nvSpPr>
        <p:spPr>
          <a:xfrm>
            <a:off x="644104" y="2318123"/>
            <a:ext cx="6929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800" b="1" u="sng" dirty="0"/>
              <a:t>Find the minimum vertices.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EE81BFF-77BC-E6BE-6442-CD83E9F7D9B0}"/>
              </a:ext>
            </a:extLst>
          </p:cNvPr>
          <p:cNvCxnSpPr>
            <a:cxnSpLocks/>
          </p:cNvCxnSpPr>
          <p:nvPr/>
        </p:nvCxnSpPr>
        <p:spPr>
          <a:xfrm flipH="1">
            <a:off x="8492976" y="2914092"/>
            <a:ext cx="1764196" cy="71129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6065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5772-66EA-E4BA-9E26-37CD0B77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26BEA-C40D-2D57-46DC-FDF7642110E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736" y="2090804"/>
            <a:ext cx="7213604" cy="5035756"/>
          </a:xfrm>
          <a:prstGeom prst="rect">
            <a:avLst/>
          </a:prstGeom>
          <a:noFill/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48352F8-D1C6-AF38-BFE8-A58283E17F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84897875"/>
              </p:ext>
            </p:extLst>
          </p:nvPr>
        </p:nvGraphicFramePr>
        <p:xfrm>
          <a:off x="379416" y="3166120"/>
          <a:ext cx="595332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480">
                  <a:extLst>
                    <a:ext uri="{9D8B030D-6E8A-4147-A177-3AD203B41FA5}">
                      <a16:colId xmlns:a16="http://schemas.microsoft.com/office/drawing/2014/main" val="531804140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93506575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905133574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725353465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08170944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24480872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2885961598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41961246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3841330260"/>
                    </a:ext>
                  </a:extLst>
                </a:gridCol>
              </a:tblGrid>
              <a:tr h="359448">
                <a:tc>
                  <a:txBody>
                    <a:bodyPr/>
                    <a:lstStyle/>
                    <a:p>
                      <a:pPr algn="ctr"/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65086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22034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0138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2756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67817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17517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452600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842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444768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84A4B923-FB3E-7048-F895-6F979751104E}"/>
              </a:ext>
            </a:extLst>
          </p:cNvPr>
          <p:cNvSpPr/>
          <p:nvPr/>
        </p:nvSpPr>
        <p:spPr>
          <a:xfrm>
            <a:off x="12741448" y="2446040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EA964043-6725-8DE4-972A-1A12BD6B1D60}"/>
              </a:ext>
            </a:extLst>
          </p:cNvPr>
          <p:cNvSpPr txBox="1"/>
          <p:nvPr/>
        </p:nvSpPr>
        <p:spPr>
          <a:xfrm>
            <a:off x="644104" y="2318123"/>
            <a:ext cx="6929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800" b="1" u="sng" dirty="0"/>
              <a:t>Find the minimum vertices.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EE81BFF-77BC-E6BE-6442-CD83E9F7D9B0}"/>
              </a:ext>
            </a:extLst>
          </p:cNvPr>
          <p:cNvCxnSpPr>
            <a:cxnSpLocks/>
          </p:cNvCxnSpPr>
          <p:nvPr/>
        </p:nvCxnSpPr>
        <p:spPr>
          <a:xfrm flipH="1">
            <a:off x="10437192" y="2817074"/>
            <a:ext cx="2628292" cy="61014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D09E205-4470-060B-F5BC-83DDA39E3ED1}"/>
              </a:ext>
            </a:extLst>
          </p:cNvPr>
          <p:cNvCxnSpPr>
            <a:cxnSpLocks/>
          </p:cNvCxnSpPr>
          <p:nvPr/>
        </p:nvCxnSpPr>
        <p:spPr>
          <a:xfrm flipH="1">
            <a:off x="12741448" y="2965363"/>
            <a:ext cx="315277" cy="63899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52287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5772-66EA-E4BA-9E26-37CD0B7798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Solution Cont.</a:t>
            </a:r>
            <a:endParaRPr lang="en-MY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F26BEA-C40D-2D57-46DC-FDF7642110E9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A1D16E-CF0D-983F-654B-AEFB31662D0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2736" y="2090804"/>
            <a:ext cx="7213604" cy="5035756"/>
          </a:xfrm>
          <a:prstGeom prst="rect">
            <a:avLst/>
          </a:prstGeom>
          <a:noFill/>
        </p:spPr>
      </p:pic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848352F8-D1C6-AF38-BFE8-A58283E17FF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41274570"/>
              </p:ext>
            </p:extLst>
          </p:nvPr>
        </p:nvGraphicFramePr>
        <p:xfrm>
          <a:off x="379416" y="3166120"/>
          <a:ext cx="5953320" cy="329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1480">
                  <a:extLst>
                    <a:ext uri="{9D8B030D-6E8A-4147-A177-3AD203B41FA5}">
                      <a16:colId xmlns:a16="http://schemas.microsoft.com/office/drawing/2014/main" val="531804140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93506575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905133574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725353465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08170944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244808727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2885961598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1419612462"/>
                    </a:ext>
                  </a:extLst>
                </a:gridCol>
                <a:gridCol w="661480">
                  <a:extLst>
                    <a:ext uri="{9D8B030D-6E8A-4147-A177-3AD203B41FA5}">
                      <a16:colId xmlns:a16="http://schemas.microsoft.com/office/drawing/2014/main" val="3841330260"/>
                    </a:ext>
                  </a:extLst>
                </a:gridCol>
              </a:tblGrid>
              <a:tr h="359448">
                <a:tc>
                  <a:txBody>
                    <a:bodyPr/>
                    <a:lstStyle/>
                    <a:p>
                      <a:pPr algn="ctr"/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  <a:endParaRPr lang="en-MY" dirty="0"/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065086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1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322034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401383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3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432756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3867817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5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1500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175172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6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900</a:t>
                      </a:r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1400</a:t>
                      </a:r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8452600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7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75458426"/>
                  </a:ext>
                </a:extLst>
              </a:tr>
              <a:tr h="359448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/>
                          </a:solidFill>
                        </a:rPr>
                        <a:t>8</a:t>
                      </a:r>
                      <a:endParaRPr lang="en-MY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MY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9444768"/>
                  </a:ext>
                </a:extLst>
              </a:tr>
            </a:tbl>
          </a:graphicData>
        </a:graphic>
      </p:graphicFrame>
      <p:sp>
        <p:nvSpPr>
          <p:cNvPr id="10" name="Oval 9">
            <a:extLst>
              <a:ext uri="{FF2B5EF4-FFF2-40B4-BE49-F238E27FC236}">
                <a16:creationId xmlns:a16="http://schemas.microsoft.com/office/drawing/2014/main" id="{84A4B923-FB3E-7048-F895-6F979751104E}"/>
              </a:ext>
            </a:extLst>
          </p:cNvPr>
          <p:cNvSpPr/>
          <p:nvPr/>
        </p:nvSpPr>
        <p:spPr>
          <a:xfrm>
            <a:off x="12329425" y="3309395"/>
            <a:ext cx="648072" cy="648072"/>
          </a:xfrm>
          <a:prstGeom prst="ellipse">
            <a:avLst/>
          </a:prstGeom>
          <a:noFill/>
          <a:ln w="1905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EA964043-6725-8DE4-972A-1A12BD6B1D60}"/>
              </a:ext>
            </a:extLst>
          </p:cNvPr>
          <p:cNvSpPr txBox="1"/>
          <p:nvPr/>
        </p:nvSpPr>
        <p:spPr>
          <a:xfrm>
            <a:off x="644104" y="2318123"/>
            <a:ext cx="69297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09412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18824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28237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37649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47061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56473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565886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075298" algn="l" defTabSz="1018824" rtl="0" eaLnBrk="1" latinLnBrk="0" hangingPunct="1">
              <a:defRPr sz="200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MY" sz="2800" b="1" u="sng" dirty="0"/>
              <a:t>Find the minimum vertices.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0EE81BFF-77BC-E6BE-6442-CD83E9F7D9B0}"/>
              </a:ext>
            </a:extLst>
          </p:cNvPr>
          <p:cNvCxnSpPr>
            <a:cxnSpLocks/>
          </p:cNvCxnSpPr>
          <p:nvPr/>
        </p:nvCxnSpPr>
        <p:spPr>
          <a:xfrm flipH="1" flipV="1">
            <a:off x="10365184" y="2988084"/>
            <a:ext cx="2202646" cy="645347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DD09E205-4470-060B-F5BC-83DDA39E3ED1}"/>
              </a:ext>
            </a:extLst>
          </p:cNvPr>
          <p:cNvCxnSpPr>
            <a:cxnSpLocks/>
          </p:cNvCxnSpPr>
          <p:nvPr/>
        </p:nvCxnSpPr>
        <p:spPr>
          <a:xfrm flipH="1">
            <a:off x="12165384" y="3864005"/>
            <a:ext cx="488077" cy="259395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A26DAC3-7A17-B72F-017A-C236AA030167}"/>
              </a:ext>
            </a:extLst>
          </p:cNvPr>
          <p:cNvCxnSpPr>
            <a:cxnSpLocks/>
          </p:cNvCxnSpPr>
          <p:nvPr/>
        </p:nvCxnSpPr>
        <p:spPr>
          <a:xfrm flipH="1">
            <a:off x="10077152" y="3811467"/>
            <a:ext cx="2472043" cy="194694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5571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0000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19600</TotalTime>
  <Words>4130</Words>
  <Application>Microsoft Office PowerPoint</Application>
  <PresentationFormat>Custom</PresentationFormat>
  <Paragraphs>2640</Paragraphs>
  <Slides>56</Slides>
  <Notes>27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4" baseType="lpstr">
      <vt:lpstr>Arial</vt:lpstr>
      <vt:lpstr>Calibri</vt:lpstr>
      <vt:lpstr>Cambria Math</vt:lpstr>
      <vt:lpstr>Courier New</vt:lpstr>
      <vt:lpstr>Palatino Linotype</vt:lpstr>
      <vt:lpstr>Times New Roman</vt:lpstr>
      <vt:lpstr>Wingdings</vt:lpstr>
      <vt:lpstr>Office Theme</vt:lpstr>
      <vt:lpstr>Graphs- Shortest Paths</vt:lpstr>
      <vt:lpstr>Dijkstra’s algorithm</vt:lpstr>
      <vt:lpstr>EX: Dijkstra’s algorithm</vt:lpstr>
      <vt:lpstr>Solution</vt:lpstr>
      <vt:lpstr>Solution Cont.</vt:lpstr>
      <vt:lpstr>Solution Cont.</vt:lpstr>
      <vt:lpstr>Solution Cont.</vt:lpstr>
      <vt:lpstr>Solution Cont.</vt:lpstr>
      <vt:lpstr>Solution Cont.</vt:lpstr>
      <vt:lpstr>Solution Cont.</vt:lpstr>
      <vt:lpstr>Solution Cont.</vt:lpstr>
      <vt:lpstr>Solution Cont.</vt:lpstr>
      <vt:lpstr>Solution: Dijkstra’s algorithm</vt:lpstr>
      <vt:lpstr>Solution: Dijkstra’s algorithm</vt:lpstr>
      <vt:lpstr>Solution: Dijkstra’s algorithm</vt:lpstr>
      <vt:lpstr>Solution: Dijkstra’s algorithm</vt:lpstr>
      <vt:lpstr>Solution: Dijkstra’s algorithm</vt:lpstr>
      <vt:lpstr>Solution: Dijkstra’s algorithm</vt:lpstr>
      <vt:lpstr>Solution: Dijkstra’s algorithm</vt:lpstr>
      <vt:lpstr>Solution: Dijkstra’s algorithm</vt:lpstr>
      <vt:lpstr>Solution: Dijkstra’s algorithm</vt:lpstr>
      <vt:lpstr>Solution: Dijkstra’s algorithm</vt:lpstr>
      <vt:lpstr>Solution: Dijkstra’s algorithm</vt:lpstr>
      <vt:lpstr>Solution: Dijkstra’s algorithm</vt:lpstr>
      <vt:lpstr>Solution: Dijkstra’s algorithm</vt:lpstr>
      <vt:lpstr>Solution: Dijkstra’s algorithm</vt:lpstr>
      <vt:lpstr>Solution: Dijkstra’s algorithm</vt:lpstr>
      <vt:lpstr>Solution: Dijkstra’s algorithm</vt:lpstr>
      <vt:lpstr>Solution: Dijkstra’s algorithm</vt:lpstr>
      <vt:lpstr>Floyd’s Algorithm</vt:lpstr>
      <vt:lpstr>EX:Floyd’s Algorithm</vt:lpstr>
      <vt:lpstr>Solution:Floyd’s Algorithm </vt:lpstr>
      <vt:lpstr>Solution:Floyd’s Algorithm Cont.</vt:lpstr>
      <vt:lpstr>Solution:Floyd’s Algorithm Cont.</vt:lpstr>
      <vt:lpstr>Solution:Floyd’s Algorithm Cont.</vt:lpstr>
      <vt:lpstr>Solution:Floyd’s Algorithm Cont.</vt:lpstr>
      <vt:lpstr>Solution:Floyd’s Algorithm Cont.</vt:lpstr>
      <vt:lpstr>Solution:Floyd’s Algorithm Cont.</vt:lpstr>
      <vt:lpstr>Solution:Floyd’s Algorithm Cont.</vt:lpstr>
      <vt:lpstr>Solution:Floyd’s Algorithm Cont.</vt:lpstr>
      <vt:lpstr>PowerPoint Presentation</vt:lpstr>
      <vt:lpstr>Solution:Floyd’s Algorithm Cont.</vt:lpstr>
      <vt:lpstr>Solution:Floyd’s Algorithm Cont.</vt:lpstr>
      <vt:lpstr>PowerPoint Presentation</vt:lpstr>
      <vt:lpstr>Solution:Floyd’s Algorithm Cont.</vt:lpstr>
      <vt:lpstr>Solution:Floyd’s Algorithm Cont.</vt:lpstr>
      <vt:lpstr>Solution:Floyd’s Algorithm Cont.</vt:lpstr>
      <vt:lpstr>Solution:Floyd’s Algorithm Cont.</vt:lpstr>
      <vt:lpstr>Solution:Floyd’s Algorithm Cont.</vt:lpstr>
      <vt:lpstr>Solution:Floyd’s Algorithm Cont.</vt:lpstr>
      <vt:lpstr>Solution:Floyd’s Algorithm Cont.</vt:lpstr>
      <vt:lpstr>Solution:Floyd’s Algorithm Cont.</vt:lpstr>
      <vt:lpstr>Solution:Floyd’s Algorithm Cont.</vt:lpstr>
      <vt:lpstr>Solution:Floyd’s Algorithm Cont.</vt:lpstr>
      <vt:lpstr>Solution:Floyd’s Algorithm Cont.</vt:lpstr>
      <vt:lpstr>PowerPoint Presentation</vt:lpstr>
    </vt:vector>
  </TitlesOfParts>
  <Company>Sheridan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Vakanski Aleksandar</dc:creator>
  <cp:lastModifiedBy>Al Ali Ghazwan Abdulnabi Abood</cp:lastModifiedBy>
  <cp:revision>2896</cp:revision>
  <cp:lastPrinted>2016-01-16T17:38:40Z</cp:lastPrinted>
  <dcterms:created xsi:type="dcterms:W3CDTF">2014-06-16T13:46:25Z</dcterms:created>
  <dcterms:modified xsi:type="dcterms:W3CDTF">2022-12-11T20:08:47Z</dcterms:modified>
</cp:coreProperties>
</file>